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3" r:id="rId3"/>
    <p:sldId id="262" r:id="rId4"/>
    <p:sldId id="258" r:id="rId5"/>
    <p:sldId id="261" r:id="rId6"/>
    <p:sldId id="260" r:id="rId7"/>
    <p:sldId id="259" r:id="rId8"/>
    <p:sldId id="257" r:id="rId9"/>
    <p:sldId id="264" r:id="rId10"/>
    <p:sldId id="265" r:id="rId1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E6D847A-0888-4335-ABFC-C1F8ABE097EE}" type="datetimeFigureOut">
              <a:rPr lang="es-AR" smtClean="0"/>
              <a:pPr/>
              <a:t>15/10/2018</a:t>
            </a:fld>
            <a:endParaRPr lang="es-AR"/>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AR"/>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13F936-EA03-4204-89D3-D1E4DE9FACCA}"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p>
            <a:fld id="{CE6D847A-0888-4335-ABFC-C1F8ABE097EE}" type="datetimeFigureOut">
              <a:rPr lang="es-AR" smtClean="0"/>
              <a:pPr/>
              <a:t>15/10/2018</a:t>
            </a:fld>
            <a:endParaRPr lang="es-AR"/>
          </a:p>
        </p:txBody>
      </p:sp>
      <p:sp>
        <p:nvSpPr>
          <p:cNvPr id="5" name="4 Marcador de pie de página"/>
          <p:cNvSpPr>
            <a:spLocks noGrp="1"/>
          </p:cNvSpPr>
          <p:nvPr>
            <p:ph type="ftr" sz="quarter" idx="11"/>
          </p:nvPr>
        </p:nvSpPr>
        <p:spPr>
          <a:xfrm>
            <a:off x="457200" y="6556248"/>
            <a:ext cx="3657600" cy="228600"/>
          </a:xfrm>
        </p:spPr>
        <p:txBody>
          <a:bodyPr/>
          <a:lstStyle/>
          <a:p>
            <a:endParaRPr lang="es-AR"/>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E6D847A-0888-4335-ABFC-C1F8ABE097EE}" type="datetimeFigureOut">
              <a:rPr lang="es-AR" smtClean="0"/>
              <a:pPr/>
              <a:t>15/10/2018</a:t>
            </a:fld>
            <a:endParaRPr lang="es-AR"/>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AR"/>
          </a:p>
        </p:txBody>
      </p:sp>
      <p:sp>
        <p:nvSpPr>
          <p:cNvPr id="6" name="5 Marcador de número de diapositiva"/>
          <p:cNvSpPr>
            <a:spLocks noGrp="1"/>
          </p:cNvSpPr>
          <p:nvPr>
            <p:ph type="sldNum" sz="quarter" idx="12"/>
          </p:nvPr>
        </p:nvSpPr>
        <p:spPr>
          <a:xfrm>
            <a:off x="6733952" y="6555112"/>
            <a:ext cx="588336" cy="228600"/>
          </a:xfrm>
        </p:spPr>
        <p:txBody>
          <a:bodyPr/>
          <a:lstStyle/>
          <a:p>
            <a:fld id="{1F13F936-EA03-4204-89D3-D1E4DE9FACCA}"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E6D847A-0888-4335-ABFC-C1F8ABE097EE}" type="datetimeFigureOut">
              <a:rPr lang="es-AR" smtClean="0"/>
              <a:pPr/>
              <a:t>15/10/2018</a:t>
            </a:fld>
            <a:endParaRPr lang="es-AR"/>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AR"/>
          </a:p>
        </p:txBody>
      </p:sp>
      <p:sp>
        <p:nvSpPr>
          <p:cNvPr id="4" name="3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a:t>Haga clic para modificar el estilo de texto del patrón</a:t>
            </a:r>
          </a:p>
        </p:txBody>
      </p:sp>
      <p:sp>
        <p:nvSpPr>
          <p:cNvPr id="5" name="4 Marcador de fecha"/>
          <p:cNvSpPr>
            <a:spLocks noGrp="1"/>
          </p:cNvSpPr>
          <p:nvPr>
            <p:ph type="dt" sz="half" idx="10"/>
          </p:nvPr>
        </p:nvSpPr>
        <p:spPr/>
        <p:txBody>
          <a:bodyPr/>
          <a:lstStyle/>
          <a:p>
            <a:fld id="{CE6D847A-0888-4335-ABFC-C1F8ABE097EE}" type="datetimeFigureOut">
              <a:rPr lang="es-AR" smtClean="0"/>
              <a:pPr/>
              <a:t>15/10/2018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F13F936-EA03-4204-89D3-D1E4DE9FACCA}" type="slidenum">
              <a:rPr lang="es-AR" smtClean="0"/>
              <a:pPr/>
              <a:t>‹Nº›</a:t>
            </a:fld>
            <a:endParaRPr lang="es-AR"/>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s-ES"/>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E6D847A-0888-4335-ABFC-C1F8ABE097EE}" type="datetimeFigureOut">
              <a:rPr lang="es-AR" smtClean="0"/>
              <a:pPr/>
              <a:t>15/10/2018</a:t>
            </a:fld>
            <a:endParaRPr lang="es-AR"/>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AR"/>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13F936-EA03-4204-89D3-D1E4DE9FACC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oebio.uchile.cl/24/meersoh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jujuy.gov.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s.slideshare.net/expresioninpahu/fuentes-periodisticas" TargetMode="External"/><Relationship Id="rId2" Type="http://schemas.openxmlformats.org/officeDocument/2006/relationships/hyperlink" Target="http://www.scielo.org.mx/scielo.php?script=sci_arttext&amp;pid=S2007-50572013000300009&amp;Ing=es&amp;tlng=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28662" y="714356"/>
            <a:ext cx="7929618" cy="26432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AR"/>
          </a:p>
        </p:txBody>
      </p:sp>
      <p:sp>
        <p:nvSpPr>
          <p:cNvPr id="2" name="1 Título"/>
          <p:cNvSpPr>
            <a:spLocks noGrp="1"/>
          </p:cNvSpPr>
          <p:nvPr>
            <p:ph type="ctrTitle"/>
          </p:nvPr>
        </p:nvSpPr>
        <p:spPr>
          <a:xfrm>
            <a:off x="1000100" y="357166"/>
            <a:ext cx="7786742" cy="4681550"/>
          </a:xfrm>
        </p:spPr>
        <p:txBody>
          <a:bodyPr/>
          <a:lstStyle/>
          <a:p>
            <a:pPr algn="ctr"/>
            <a:r>
              <a:rPr lang="es-AR" sz="2800" dirty="0">
                <a:solidFill>
                  <a:schemeClr val="accent2">
                    <a:lumMod val="20000"/>
                    <a:lumOff val="80000"/>
                  </a:schemeClr>
                </a:solidFill>
                <a:latin typeface="Arial Black" pitchFamily="34" charset="0"/>
              </a:rPr>
              <a:t>“</a:t>
            </a:r>
            <a:r>
              <a:rPr lang="es-AR" sz="2800" u="sng" dirty="0">
                <a:solidFill>
                  <a:schemeClr val="accent2">
                    <a:lumMod val="20000"/>
                    <a:lumOff val="80000"/>
                  </a:schemeClr>
                </a:solidFill>
                <a:latin typeface="Arial Black" pitchFamily="34" charset="0"/>
              </a:rPr>
              <a:t>Le hace falta una cagada para que aprenda”: La sociedad, Institución SENAF y medios digitales ante el maltrato infantil</a:t>
            </a:r>
            <a:r>
              <a:rPr lang="es-AR" sz="2800" dirty="0">
                <a:solidFill>
                  <a:schemeClr val="accent2">
                    <a:lumMod val="20000"/>
                    <a:lumOff val="80000"/>
                  </a:schemeClr>
                </a:solidFill>
                <a:latin typeface="Arial Black" pitchFamily="34" charset="0"/>
              </a:rPr>
              <a:t> </a:t>
            </a:r>
            <a:br>
              <a:rPr lang="es-AR" dirty="0"/>
            </a:br>
            <a:r>
              <a:rPr lang="es-AR" dirty="0"/>
              <a:t> </a:t>
            </a:r>
            <a:br>
              <a:rPr lang="es-AR" dirty="0"/>
            </a:br>
            <a:r>
              <a:rPr lang="es-AR" dirty="0"/>
              <a:t> </a:t>
            </a:r>
            <a:br>
              <a:rPr lang="es-AR" dirty="0"/>
            </a:br>
            <a:endParaRPr lang="es-AR" dirty="0"/>
          </a:p>
        </p:txBody>
      </p:sp>
      <p:sp>
        <p:nvSpPr>
          <p:cNvPr id="3" name="2 Subtítulo"/>
          <p:cNvSpPr>
            <a:spLocks noGrp="1"/>
          </p:cNvSpPr>
          <p:nvPr>
            <p:ph type="subTitle" idx="1"/>
          </p:nvPr>
        </p:nvSpPr>
        <p:spPr>
          <a:xfrm>
            <a:off x="3000364" y="4214818"/>
            <a:ext cx="5789590" cy="2318028"/>
          </a:xfrm>
        </p:spPr>
        <p:txBody>
          <a:bodyPr>
            <a:normAutofit/>
          </a:bodyPr>
          <a:lstStyle/>
          <a:p>
            <a:pPr algn="l"/>
            <a:r>
              <a:rPr lang="es-AR" dirty="0"/>
              <a:t>Grupo:</a:t>
            </a:r>
          </a:p>
          <a:p>
            <a:pPr algn="l"/>
            <a:r>
              <a:rPr lang="es-AR" dirty="0" err="1"/>
              <a:t>Vilte</a:t>
            </a:r>
            <a:r>
              <a:rPr lang="es-AR" dirty="0"/>
              <a:t>, Joel Diego CO-6648</a:t>
            </a:r>
          </a:p>
          <a:p>
            <a:pPr algn="l"/>
            <a:r>
              <a:rPr lang="es-AR" dirty="0"/>
              <a:t>Ontiveros, Dana Silvina CO-6659</a:t>
            </a:r>
          </a:p>
          <a:p>
            <a:pPr algn="l"/>
            <a:r>
              <a:rPr lang="es-AR" dirty="0"/>
              <a:t>Raspa, Marco Andrés CO-6657</a:t>
            </a:r>
          </a:p>
          <a:p>
            <a:pPr algn="l"/>
            <a:r>
              <a:rPr lang="es-AR" dirty="0"/>
              <a:t>Mayoral </a:t>
            </a:r>
            <a:r>
              <a:rPr lang="es-AR" dirty="0" err="1"/>
              <a:t>Brañiz</a:t>
            </a:r>
            <a:r>
              <a:rPr lang="es-AR" dirty="0"/>
              <a:t>, </a:t>
            </a:r>
            <a:r>
              <a:rPr lang="es-AR" dirty="0" err="1"/>
              <a:t>Yanina</a:t>
            </a:r>
            <a:r>
              <a:rPr lang="es-AR" dirty="0"/>
              <a:t> María Belén CO-6683</a:t>
            </a:r>
          </a:p>
        </p:txBody>
      </p:sp>
      <p:pic>
        <p:nvPicPr>
          <p:cNvPr id="6" name="Imagen 5">
            <a:extLst>
              <a:ext uri="{FF2B5EF4-FFF2-40B4-BE49-F238E27FC236}">
                <a16:creationId xmlns:a16="http://schemas.microsoft.com/office/drawing/2014/main" id="{A3B49671-C58B-433F-9908-376EC4E94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714752"/>
            <a:ext cx="2411201" cy="2564293"/>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6" presetClass="entr" presetSubtype="2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Horizontal)">
                                      <p:cBhvr>
                                        <p:cTn id="10" dur="2000"/>
                                        <p:tgtEl>
                                          <p:spTgt spid="3">
                                            <p:txEl>
                                              <p:pRg st="0" end="0"/>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Horizontal)">
                                      <p:cBhvr>
                                        <p:cTn id="13" dur="2000"/>
                                        <p:tgtEl>
                                          <p:spTgt spid="3">
                                            <p:txEl>
                                              <p:pRg st="1" end="1"/>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Horizontal)">
                                      <p:cBhvr>
                                        <p:cTn id="16" dur="2000"/>
                                        <p:tgtEl>
                                          <p:spTgt spid="3">
                                            <p:txEl>
                                              <p:pRg st="2" end="2"/>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2000"/>
                                        <p:tgtEl>
                                          <p:spTgt spid="3">
                                            <p:txEl>
                                              <p:pRg st="3" end="3"/>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Horizontal)">
                                      <p:cBhvr>
                                        <p:cTn id="22" dur="2000"/>
                                        <p:tgtEl>
                                          <p:spTgt spid="3">
                                            <p:txEl>
                                              <p:pRg st="4" end="4"/>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57422" y="142852"/>
            <a:ext cx="3328982" cy="608630"/>
          </a:xfrm>
        </p:spPr>
        <p:txBody>
          <a:bodyPr/>
          <a:lstStyle/>
          <a:p>
            <a:r>
              <a:rPr lang="es-AR" u="sng" dirty="0">
                <a:solidFill>
                  <a:schemeClr val="accent5">
                    <a:lumMod val="75000"/>
                  </a:schemeClr>
                </a:solidFill>
              </a:rPr>
              <a:t>BIBLIOGRAFIA</a:t>
            </a:r>
            <a:endParaRPr lang="es-AR" dirty="0"/>
          </a:p>
        </p:txBody>
      </p:sp>
      <p:sp>
        <p:nvSpPr>
          <p:cNvPr id="3" name="2 Marcador de contenido"/>
          <p:cNvSpPr>
            <a:spLocks noGrp="1"/>
          </p:cNvSpPr>
          <p:nvPr>
            <p:ph idx="1"/>
          </p:nvPr>
        </p:nvSpPr>
        <p:spPr>
          <a:xfrm>
            <a:off x="428596" y="1000108"/>
            <a:ext cx="7239000" cy="4846320"/>
          </a:xfrm>
        </p:spPr>
        <p:txBody>
          <a:bodyPr>
            <a:noAutofit/>
          </a:bodyPr>
          <a:lstStyle/>
          <a:p>
            <a:pPr lvl="0"/>
            <a:r>
              <a:rPr lang="es-AR" sz="1200" dirty="0"/>
              <a:t>Lorenzo, M. y otros (S. F) (coord.): Enfoques en la organización y dirección de instituciones educativas formales y no formales. Granada: Grupo Editorial Universitario.</a:t>
            </a:r>
          </a:p>
          <a:p>
            <a:pPr lvl="0"/>
            <a:r>
              <a:rPr lang="es-AR" sz="1200" dirty="0"/>
              <a:t>Martini S. (2000) “Periodismo, noticia y </a:t>
            </a:r>
            <a:r>
              <a:rPr lang="es-AR" sz="1200" dirty="0" err="1"/>
              <a:t>noticiabilidad</a:t>
            </a:r>
            <a:r>
              <a:rPr lang="es-AR" sz="1200" dirty="0"/>
              <a:t>”, Norma, Buenos Aires.</a:t>
            </a:r>
          </a:p>
          <a:p>
            <a:pPr lvl="0"/>
            <a:r>
              <a:rPr lang="es-AR" sz="1200" dirty="0"/>
              <a:t>MATA, M. y SCARAFIA, S. (1993). Lo que dicen las radios. Quito. ALER.</a:t>
            </a:r>
          </a:p>
          <a:p>
            <a:pPr lvl="0"/>
            <a:r>
              <a:rPr lang="es-AR" sz="1200" dirty="0" err="1"/>
              <a:t>Materán</a:t>
            </a:r>
            <a:r>
              <a:rPr lang="es-AR" sz="1200" dirty="0"/>
              <a:t>, A. (2008, Julio-Diciembre). Las representaciones sociales: un referente teórico para la investigación educativa. </a:t>
            </a:r>
            <a:r>
              <a:rPr lang="es-AR" sz="1200" i="1" dirty="0" err="1"/>
              <a:t>Geoenseñanza</a:t>
            </a:r>
            <a:r>
              <a:rPr lang="es-AR" sz="1200" i="1" dirty="0"/>
              <a:t>. </a:t>
            </a:r>
            <a:r>
              <a:rPr lang="es-AR" sz="1200" dirty="0"/>
              <a:t>Recuperado de:&lt;http://www.redalyc.org/articulo.oa?id=36021230010&gt; ISSN 1316-6077.</a:t>
            </a:r>
          </a:p>
          <a:p>
            <a:pPr lvl="0"/>
            <a:r>
              <a:rPr lang="es-AR" sz="1200" dirty="0" err="1"/>
              <a:t>Meersohn</a:t>
            </a:r>
            <a:r>
              <a:rPr lang="es-AR" sz="1200" dirty="0"/>
              <a:t>, C. (2005, 24 de octubre). Introducción a </a:t>
            </a:r>
            <a:r>
              <a:rPr lang="es-AR" sz="1200" dirty="0" err="1"/>
              <a:t>Teun</a:t>
            </a:r>
            <a:r>
              <a:rPr lang="es-AR" sz="1200" dirty="0"/>
              <a:t> Van </a:t>
            </a:r>
            <a:r>
              <a:rPr lang="es-AR" sz="1200" dirty="0" err="1"/>
              <a:t>Dijk</a:t>
            </a:r>
            <a:r>
              <a:rPr lang="es-AR" sz="1200" dirty="0"/>
              <a:t>: Análisis de Discurso. </a:t>
            </a:r>
            <a:r>
              <a:rPr lang="es-AR" sz="1200" i="1" dirty="0"/>
              <a:t>Cinta de </a:t>
            </a:r>
            <a:r>
              <a:rPr lang="es-AR" sz="1200" i="1" dirty="0" err="1"/>
              <a:t>moebio</a:t>
            </a:r>
            <a:r>
              <a:rPr lang="es-AR" sz="1200" dirty="0"/>
              <a:t>. Recuperado    de: </a:t>
            </a:r>
            <a:r>
              <a:rPr lang="es-AR" sz="1200" u="sng" dirty="0">
                <a:hlinkClick r:id="rId2"/>
              </a:rPr>
              <a:t>www.moebio.uchile.cl/24/meersohn.htm</a:t>
            </a:r>
            <a:r>
              <a:rPr lang="es-AR" sz="1200" dirty="0"/>
              <a:t>.</a:t>
            </a:r>
          </a:p>
          <a:p>
            <a:pPr lvl="0"/>
            <a:r>
              <a:rPr lang="es-AR" sz="1200" dirty="0" err="1"/>
              <a:t>Rodrich</a:t>
            </a:r>
            <a:r>
              <a:rPr lang="es-AR" sz="1200" dirty="0"/>
              <a:t> Portugal, R. (17 de mayo de 2012). Fundamentos de la Comunicación Institucional: una aproximación histórica y conceptual de la profesión</a:t>
            </a:r>
            <a:r>
              <a:rPr lang="es-AR" sz="1200" i="1" dirty="0"/>
              <a:t>. Revista de Comunicación</a:t>
            </a:r>
            <a:r>
              <a:rPr lang="es-AR" sz="1200" dirty="0"/>
              <a:t>, (11), p.p. 212-234.</a:t>
            </a:r>
          </a:p>
          <a:p>
            <a:pPr lvl="0"/>
            <a:r>
              <a:rPr lang="es-AR" sz="1200" dirty="0"/>
              <a:t>Rondoletto  .M  Agüero .R, (S.F:4) ¨Cuaderno bibliográfico residencia profesional de comunicación social¨</a:t>
            </a:r>
          </a:p>
          <a:p>
            <a:pPr lvl="0"/>
            <a:r>
              <a:rPr lang="es-AR" sz="1200" dirty="0" err="1"/>
              <a:t>Tapella</a:t>
            </a:r>
            <a:r>
              <a:rPr lang="es-AR" sz="1200" dirty="0"/>
              <a:t>, E. (2007). El mapeo de Actores Claves, documento de trabajo del proyecto “ Efectos de la biodiversidad funcional sobre procesos </a:t>
            </a:r>
            <a:r>
              <a:rPr lang="es-AR" sz="1200" dirty="0" err="1"/>
              <a:t>ecosistémicos</a:t>
            </a:r>
            <a:r>
              <a:rPr lang="es-AR" sz="1200" dirty="0"/>
              <a:t>, servicios </a:t>
            </a:r>
            <a:r>
              <a:rPr lang="es-AR" sz="1200" dirty="0" err="1"/>
              <a:t>ecosistémicos</a:t>
            </a:r>
            <a:r>
              <a:rPr lang="es-AR" sz="1200" dirty="0"/>
              <a:t> y sustentabilidad en las Américas: un abordaje interdisciplinario”, Universidad Nacional de Córdoba, Inter-American </a:t>
            </a:r>
            <a:r>
              <a:rPr lang="es-AR" sz="1200" dirty="0" err="1"/>
              <a:t>Institute</a:t>
            </a:r>
            <a:r>
              <a:rPr lang="es-AR" sz="1200" dirty="0"/>
              <a:t> </a:t>
            </a:r>
            <a:r>
              <a:rPr lang="es-AR" sz="1200" dirty="0" err="1"/>
              <a:t>for</a:t>
            </a:r>
            <a:r>
              <a:rPr lang="es-AR" sz="1200" dirty="0"/>
              <a:t> Global </a:t>
            </a:r>
            <a:r>
              <a:rPr lang="es-AR" sz="1200" dirty="0" err="1"/>
              <a:t>Change</a:t>
            </a:r>
            <a:r>
              <a:rPr lang="es-AR" sz="1200" dirty="0"/>
              <a:t> </a:t>
            </a:r>
            <a:r>
              <a:rPr lang="es-AR" sz="1200" dirty="0" err="1"/>
              <a:t>Research</a:t>
            </a:r>
            <a:r>
              <a:rPr lang="es-AR" sz="1200" dirty="0"/>
              <a:t> (IAI).</a:t>
            </a:r>
          </a:p>
          <a:p>
            <a:pPr lvl="0"/>
            <a:r>
              <a:rPr lang="es-AR" sz="1200" dirty="0"/>
              <a:t>Urbano, C. A. y </a:t>
            </a:r>
            <a:r>
              <a:rPr lang="es-AR" sz="1200" dirty="0" err="1"/>
              <a:t>Yuni</a:t>
            </a:r>
            <a:r>
              <a:rPr lang="es-AR" sz="1200" dirty="0"/>
              <a:t>, J. A. (2006). </a:t>
            </a:r>
            <a:r>
              <a:rPr lang="es-AR" sz="1200" i="1" dirty="0"/>
              <a:t>Técnicas para investigar: recursos metodológicos para la preparación de proyectos de investigación, </a:t>
            </a:r>
            <a:r>
              <a:rPr lang="es-AR" sz="1200" dirty="0"/>
              <a:t>Córdoba, Argentina: Brujas.</a:t>
            </a:r>
          </a:p>
          <a:p>
            <a:pPr lvl="0"/>
            <a:r>
              <a:rPr lang="es-AR" sz="1200" dirty="0"/>
              <a:t>Vinuesa, L. (2005), “Investigar en Comunicación”, guía práctica de técnicas y métodos en comunicación, Mc </a:t>
            </a:r>
            <a:r>
              <a:rPr lang="es-AR" sz="1200" dirty="0" err="1"/>
              <a:t>Graw</a:t>
            </a:r>
            <a:r>
              <a:rPr lang="es-AR" sz="1200" dirty="0"/>
              <a:t> Hill.</a:t>
            </a:r>
          </a:p>
          <a:p>
            <a:endParaRPr lang="es-AR" sz="1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7400948" cy="2071678"/>
          </a:xfrm>
        </p:spPr>
        <p:txBody>
          <a:bodyPr>
            <a:normAutofit/>
          </a:bodyPr>
          <a:lstStyle/>
          <a:p>
            <a:pPr algn="ctr"/>
            <a:r>
              <a:rPr lang="es-AR" sz="1800" dirty="0">
                <a:solidFill>
                  <a:schemeClr val="accent1">
                    <a:lumMod val="50000"/>
                  </a:schemeClr>
                </a:solidFill>
              </a:rPr>
              <a:t>PREGUNTA DE INVESTIGACIÓN:</a:t>
            </a:r>
            <a:br>
              <a:rPr lang="es-AR" sz="1800" dirty="0">
                <a:solidFill>
                  <a:schemeClr val="accent2">
                    <a:lumMod val="40000"/>
                    <a:lumOff val="60000"/>
                  </a:schemeClr>
                </a:solidFill>
              </a:rPr>
            </a:br>
            <a:br>
              <a:rPr lang="es-AR" sz="1800" dirty="0">
                <a:solidFill>
                  <a:schemeClr val="accent2">
                    <a:lumMod val="40000"/>
                    <a:lumOff val="60000"/>
                  </a:schemeClr>
                </a:solidFill>
              </a:rPr>
            </a:br>
            <a:r>
              <a:rPr lang="es-AR" sz="1800" dirty="0">
                <a:solidFill>
                  <a:schemeClr val="accent2">
                    <a:lumMod val="40000"/>
                    <a:lumOff val="60000"/>
                  </a:schemeClr>
                </a:solidFill>
              </a:rPr>
              <a:t>¿De qué forma influye la institución “Secretaría de Niñez, Adolescencia y Familia” en la construcción de opinión pública sobre el maltrato infantil en la comunidad jujeña desde el día 23 al 29 de abril del año 2018?</a:t>
            </a:r>
          </a:p>
        </p:txBody>
      </p:sp>
      <p:sp>
        <p:nvSpPr>
          <p:cNvPr id="3" name="2 Marcador de contenido"/>
          <p:cNvSpPr>
            <a:spLocks noGrp="1"/>
          </p:cNvSpPr>
          <p:nvPr>
            <p:ph idx="1"/>
          </p:nvPr>
        </p:nvSpPr>
        <p:spPr>
          <a:xfrm>
            <a:off x="428596" y="2428868"/>
            <a:ext cx="7239000" cy="4241182"/>
          </a:xfrm>
        </p:spPr>
        <p:txBody>
          <a:bodyPr>
            <a:normAutofit fontScale="85000" lnSpcReduction="10000"/>
          </a:bodyPr>
          <a:lstStyle/>
          <a:p>
            <a:pPr algn="ctr">
              <a:buNone/>
            </a:pPr>
            <a:r>
              <a:rPr lang="es-AR" sz="2000" b="1" dirty="0">
                <a:solidFill>
                  <a:schemeClr val="accent1">
                    <a:lumMod val="50000"/>
                  </a:schemeClr>
                </a:solidFill>
              </a:rPr>
              <a:t>Objetivo general</a:t>
            </a:r>
          </a:p>
          <a:p>
            <a:r>
              <a:rPr lang="es-AR" sz="2000" dirty="0"/>
              <a:t>Determinar de qué forma influye la institución “Secretaría de Niñez, Adolescencia y Familia” en la construcción de opinión pública sobre el maltrato infantil en la comunidad jujeña desde el día 23 al 29 de abril del año 2018.</a:t>
            </a:r>
          </a:p>
          <a:p>
            <a:pPr lvl="0" algn="ctr">
              <a:buNone/>
            </a:pPr>
            <a:r>
              <a:rPr lang="es-AR" sz="2000" b="1" dirty="0">
                <a:solidFill>
                  <a:schemeClr val="accent1">
                    <a:lumMod val="50000"/>
                  </a:schemeClr>
                </a:solidFill>
              </a:rPr>
              <a:t>Objetivos específicos</a:t>
            </a:r>
          </a:p>
          <a:p>
            <a:pPr lvl="0"/>
            <a:r>
              <a:rPr lang="es-AR" sz="2000" dirty="0"/>
              <a:t>Determinar el funcionamiento de la comunicación interna y externa del SENAF.</a:t>
            </a:r>
          </a:p>
          <a:p>
            <a:pPr lvl="0"/>
            <a:r>
              <a:rPr lang="es-AR" sz="2000" dirty="0"/>
              <a:t>Determinar cómo los medios digitales construyen una imagen institucional del SENAF y abordan la problemática del maltrato infantil</a:t>
            </a:r>
          </a:p>
          <a:p>
            <a:pPr lvl="0"/>
            <a:r>
              <a:rPr lang="es-AR" sz="2000" dirty="0"/>
              <a:t>Analizar entrevistas y encuestas al público sobre maltrato infantil.</a:t>
            </a:r>
          </a:p>
          <a:p>
            <a:pPr lvl="0"/>
            <a:r>
              <a:rPr lang="es-AR" sz="2000" dirty="0"/>
              <a:t>Evidenciar si la información de casos de maltrato infantil en medios digitales  relevados afectan a la formación de opinión pública.</a:t>
            </a:r>
          </a:p>
          <a:p>
            <a:endParaRPr lang="es-AR" sz="2000" dirty="0"/>
          </a:p>
          <a:p>
            <a:endParaRPr lang="es-A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2433" y="175371"/>
            <a:ext cx="7239000" cy="822944"/>
          </a:xfrm>
        </p:spPr>
        <p:txBody>
          <a:bodyPr/>
          <a:lstStyle/>
          <a:p>
            <a:r>
              <a:rPr lang="es-AR" dirty="0">
                <a:solidFill>
                  <a:schemeClr val="bg2">
                    <a:lumMod val="50000"/>
                  </a:schemeClr>
                </a:solidFill>
              </a:rPr>
              <a:t>COMUNICACIÓN INSTITUCIONAL</a:t>
            </a:r>
          </a:p>
        </p:txBody>
      </p:sp>
      <p:sp>
        <p:nvSpPr>
          <p:cNvPr id="7" name="6 Flecha abajo"/>
          <p:cNvSpPr/>
          <p:nvPr/>
        </p:nvSpPr>
        <p:spPr>
          <a:xfrm rot="1402115">
            <a:off x="2751910" y="1127934"/>
            <a:ext cx="415487" cy="634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Flecha abajo"/>
          <p:cNvSpPr/>
          <p:nvPr/>
        </p:nvSpPr>
        <p:spPr>
          <a:xfrm rot="20421267">
            <a:off x="4952270" y="1122932"/>
            <a:ext cx="415487" cy="634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CuadroTexto"/>
          <p:cNvSpPr txBox="1"/>
          <p:nvPr/>
        </p:nvSpPr>
        <p:spPr>
          <a:xfrm>
            <a:off x="571472" y="1785926"/>
            <a:ext cx="2893741" cy="369332"/>
          </a:xfrm>
          <a:prstGeom prst="rect">
            <a:avLst/>
          </a:prstGeom>
          <a:noFill/>
        </p:spPr>
        <p:txBody>
          <a:bodyPr wrap="none" rtlCol="0">
            <a:spAutoFit/>
          </a:bodyPr>
          <a:lstStyle/>
          <a:p>
            <a:r>
              <a:rPr lang="es-AR" b="1" dirty="0"/>
              <a:t>COMUNICACIÓN EXTERNA</a:t>
            </a:r>
          </a:p>
        </p:txBody>
      </p:sp>
      <p:sp>
        <p:nvSpPr>
          <p:cNvPr id="10" name="9 CuadroTexto"/>
          <p:cNvSpPr txBox="1"/>
          <p:nvPr/>
        </p:nvSpPr>
        <p:spPr>
          <a:xfrm>
            <a:off x="4643438" y="1785926"/>
            <a:ext cx="2842445" cy="369332"/>
          </a:xfrm>
          <a:prstGeom prst="rect">
            <a:avLst/>
          </a:prstGeom>
          <a:noFill/>
        </p:spPr>
        <p:txBody>
          <a:bodyPr wrap="none" rtlCol="0">
            <a:spAutoFit/>
          </a:bodyPr>
          <a:lstStyle/>
          <a:p>
            <a:r>
              <a:rPr lang="es-AR" b="1" dirty="0"/>
              <a:t>COMUNICACIÓN INTERNA</a:t>
            </a:r>
          </a:p>
        </p:txBody>
      </p:sp>
      <p:sp>
        <p:nvSpPr>
          <p:cNvPr id="11" name="10 Abrir llave"/>
          <p:cNvSpPr/>
          <p:nvPr/>
        </p:nvSpPr>
        <p:spPr>
          <a:xfrm rot="16200000">
            <a:off x="3832645" y="321447"/>
            <a:ext cx="392909" cy="7143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AR" b="1" dirty="0"/>
          </a:p>
        </p:txBody>
      </p:sp>
      <p:sp>
        <p:nvSpPr>
          <p:cNvPr id="12" name="11 Rectángulo"/>
          <p:cNvSpPr/>
          <p:nvPr/>
        </p:nvSpPr>
        <p:spPr>
          <a:xfrm>
            <a:off x="342861" y="3979609"/>
            <a:ext cx="716878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IMAGEN</a:t>
            </a:r>
            <a:r>
              <a:rPr lang="es-E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s-E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INSTITUCIONAL</a:t>
            </a:r>
            <a:endParaRPr lang="es-ES" sz="4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12 Flecha arriba"/>
          <p:cNvSpPr/>
          <p:nvPr/>
        </p:nvSpPr>
        <p:spPr>
          <a:xfrm>
            <a:off x="3786181" y="4950094"/>
            <a:ext cx="571504" cy="7143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Rectángulo"/>
          <p:cNvSpPr/>
          <p:nvPr/>
        </p:nvSpPr>
        <p:spPr>
          <a:xfrm>
            <a:off x="1167132" y="5750736"/>
            <a:ext cx="5809604" cy="923330"/>
          </a:xfrm>
          <a:prstGeom prst="rect">
            <a:avLst/>
          </a:prstGeom>
          <a:noFill/>
          <a:ln>
            <a:solidFill>
              <a:schemeClr val="tx2">
                <a:lumMod val="50000"/>
              </a:schemeClr>
            </a:solidFill>
          </a:ln>
        </p:spPr>
        <p:txBody>
          <a:bodyPr wrap="none" lIns="91440" tIns="45720" rIns="91440" bIns="45720">
            <a:spAutoFit/>
          </a:bodyPr>
          <a:lstStyle/>
          <a:p>
            <a:pPr algn="ctr"/>
            <a:r>
              <a:rPr lang="es-E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OPINION PÚBLICA</a:t>
            </a:r>
          </a:p>
        </p:txBody>
      </p:sp>
      <p:sp>
        <p:nvSpPr>
          <p:cNvPr id="15" name="14 CuadroTexto"/>
          <p:cNvSpPr txBox="1"/>
          <p:nvPr/>
        </p:nvSpPr>
        <p:spPr>
          <a:xfrm>
            <a:off x="4786316" y="5208880"/>
            <a:ext cx="1516762" cy="369332"/>
          </a:xfrm>
          <a:prstGeom prst="rect">
            <a:avLst/>
          </a:prstGeom>
          <a:noFill/>
        </p:spPr>
        <p:txBody>
          <a:bodyPr wrap="none" rtlCol="0">
            <a:spAutoFit/>
          </a:bodyPr>
          <a:lstStyle/>
          <a:p>
            <a:r>
              <a:rPr lang="es-AR" dirty="0"/>
              <a:t>Construcción</a:t>
            </a:r>
          </a:p>
        </p:txBody>
      </p:sp>
      <p:pic>
        <p:nvPicPr>
          <p:cNvPr id="4" name="Imagen 3">
            <a:extLst>
              <a:ext uri="{FF2B5EF4-FFF2-40B4-BE49-F238E27FC236}">
                <a16:creationId xmlns:a16="http://schemas.microsoft.com/office/drawing/2014/main" id="{E496DF61-ACE8-4CC5-B58A-7CDCC7B2F9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8096" y="2114246"/>
            <a:ext cx="2033127" cy="1618648"/>
          </a:xfrm>
          <a:prstGeom prst="rect">
            <a:avLst/>
          </a:prstGeom>
        </p:spPr>
      </p:pic>
      <p:pic>
        <p:nvPicPr>
          <p:cNvPr id="6" name="Imagen 5">
            <a:extLst>
              <a:ext uri="{FF2B5EF4-FFF2-40B4-BE49-F238E27FC236}">
                <a16:creationId xmlns:a16="http://schemas.microsoft.com/office/drawing/2014/main" id="{C72EF071-E4BF-4907-8199-579D7C989A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694" y="2155258"/>
            <a:ext cx="2103088" cy="1614539"/>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edge">
                                      <p:cBhvr>
                                        <p:cTn id="10" dur="2000"/>
                                        <p:tgtEl>
                                          <p:spTgt spid="7"/>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Horizontal)">
                                      <p:cBhvr>
                                        <p:cTn id="18" dur="500"/>
                                        <p:tgtEl>
                                          <p:spTgt spid="10"/>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Horizontal)">
                                      <p:cBhvr>
                                        <p:cTn id="21" dur="500"/>
                                        <p:tgtEl>
                                          <p:spTgt spid="9"/>
                                        </p:tgtEl>
                                      </p:cBhvr>
                                    </p:animEffect>
                                  </p:childTnLst>
                                </p:cTn>
                              </p:par>
                              <p:par>
                                <p:cTn id="22" presetID="6" presetClass="emph" presetSubtype="0" fill="hold" grpId="0" nodeType="withEffect">
                                  <p:stCondLst>
                                    <p:cond delay="0"/>
                                  </p:stCondLst>
                                  <p:childTnLst>
                                    <p:animScale>
                                      <p:cBhvr>
                                        <p:cTn id="23" dur="2000" fill="hold"/>
                                        <p:tgtEl>
                                          <p:spTgt spid="15"/>
                                        </p:tgtEl>
                                      </p:cBhvr>
                                      <p:by x="150000" y="150000"/>
                                    </p:animScale>
                                  </p:childTnLst>
                                </p:cTn>
                              </p:par>
                              <p:par>
                                <p:cTn id="24" presetID="2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par>
                                <p:cTn id="27" presetID="8" presetClass="entr" presetSubtype="16" fill="hold" nodeType="with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animEffect transition="in" filter="diamond(in)">
                                      <p:cBhvr>
                                        <p:cTn id="29" dur="2000"/>
                                        <p:tgtEl>
                                          <p:spTgt spid="14">
                                            <p:txEl>
                                              <p:pRg st="0" end="0"/>
                                            </p:txEl>
                                          </p:spTgt>
                                        </p:tgtEl>
                                      </p:cBhvr>
                                    </p:animEffect>
                                  </p:childTnLst>
                                </p:cTn>
                              </p:par>
                              <p:par>
                                <p:cTn id="30" presetID="32" presetClass="emph" presetSubtype="0" fill="hold" nodeType="withEffect">
                                  <p:stCondLst>
                                    <p:cond delay="0"/>
                                  </p:stCondLst>
                                  <p:childTnLst>
                                    <p:animRot by="120000">
                                      <p:cBhvr>
                                        <p:cTn id="31" dur="100" fill="hold">
                                          <p:stCondLst>
                                            <p:cond delay="0"/>
                                          </p:stCondLst>
                                        </p:cTn>
                                        <p:tgtEl>
                                          <p:spTgt spid="6"/>
                                        </p:tgtEl>
                                        <p:attrNameLst>
                                          <p:attrName>r</p:attrName>
                                        </p:attrNameLst>
                                      </p:cBhvr>
                                    </p:animRot>
                                    <p:animRot by="-240000">
                                      <p:cBhvr>
                                        <p:cTn id="32" dur="200" fill="hold">
                                          <p:stCondLst>
                                            <p:cond delay="200"/>
                                          </p:stCondLst>
                                        </p:cTn>
                                        <p:tgtEl>
                                          <p:spTgt spid="6"/>
                                        </p:tgtEl>
                                        <p:attrNameLst>
                                          <p:attrName>r</p:attrName>
                                        </p:attrNameLst>
                                      </p:cBhvr>
                                    </p:animRot>
                                    <p:animRot by="240000">
                                      <p:cBhvr>
                                        <p:cTn id="33" dur="200" fill="hold">
                                          <p:stCondLst>
                                            <p:cond delay="400"/>
                                          </p:stCondLst>
                                        </p:cTn>
                                        <p:tgtEl>
                                          <p:spTgt spid="6"/>
                                        </p:tgtEl>
                                        <p:attrNameLst>
                                          <p:attrName>r</p:attrName>
                                        </p:attrNameLst>
                                      </p:cBhvr>
                                    </p:animRot>
                                    <p:animRot by="-240000">
                                      <p:cBhvr>
                                        <p:cTn id="34" dur="200" fill="hold">
                                          <p:stCondLst>
                                            <p:cond delay="600"/>
                                          </p:stCondLst>
                                        </p:cTn>
                                        <p:tgtEl>
                                          <p:spTgt spid="6"/>
                                        </p:tgtEl>
                                        <p:attrNameLst>
                                          <p:attrName>r</p:attrName>
                                        </p:attrNameLst>
                                      </p:cBhvr>
                                    </p:animRot>
                                    <p:animRot by="120000">
                                      <p:cBhvr>
                                        <p:cTn id="35" dur="200" fill="hold">
                                          <p:stCondLst>
                                            <p:cond delay="800"/>
                                          </p:stCondLst>
                                        </p:cTn>
                                        <p:tgtEl>
                                          <p:spTgt spid="6"/>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4"/>
                                        </p:tgtEl>
                                        <p:attrNameLst>
                                          <p:attrName>r</p:attrName>
                                        </p:attrNameLst>
                                      </p:cBhvr>
                                    </p:animRot>
                                    <p:animRot by="-240000">
                                      <p:cBhvr>
                                        <p:cTn id="38" dur="200" fill="hold">
                                          <p:stCondLst>
                                            <p:cond delay="200"/>
                                          </p:stCondLst>
                                        </p:cTn>
                                        <p:tgtEl>
                                          <p:spTgt spid="4"/>
                                        </p:tgtEl>
                                        <p:attrNameLst>
                                          <p:attrName>r</p:attrName>
                                        </p:attrNameLst>
                                      </p:cBhvr>
                                    </p:animRot>
                                    <p:animRot by="240000">
                                      <p:cBhvr>
                                        <p:cTn id="39" dur="200" fill="hold">
                                          <p:stCondLst>
                                            <p:cond delay="400"/>
                                          </p:stCondLst>
                                        </p:cTn>
                                        <p:tgtEl>
                                          <p:spTgt spid="4"/>
                                        </p:tgtEl>
                                        <p:attrNameLst>
                                          <p:attrName>r</p:attrName>
                                        </p:attrNameLst>
                                      </p:cBhvr>
                                    </p:animRot>
                                    <p:animRot by="-240000">
                                      <p:cBhvr>
                                        <p:cTn id="40" dur="200" fill="hold">
                                          <p:stCondLst>
                                            <p:cond delay="600"/>
                                          </p:stCondLst>
                                        </p:cTn>
                                        <p:tgtEl>
                                          <p:spTgt spid="4"/>
                                        </p:tgtEl>
                                        <p:attrNameLst>
                                          <p:attrName>r</p:attrName>
                                        </p:attrNameLst>
                                      </p:cBhvr>
                                    </p:animRot>
                                    <p:animRot by="120000">
                                      <p:cBhvr>
                                        <p:cTn id="41"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p:bldP spid="10" grpId="0"/>
      <p:bldP spid="1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214290"/>
            <a:ext cx="3900486" cy="537192"/>
          </a:xfrm>
        </p:spPr>
        <p:txBody>
          <a:bodyPr>
            <a:normAutofit fontScale="90000"/>
          </a:bodyPr>
          <a:lstStyle/>
          <a:p>
            <a:r>
              <a:rPr lang="es-AR" dirty="0">
                <a:solidFill>
                  <a:schemeClr val="accent5">
                    <a:lumMod val="75000"/>
                  </a:schemeClr>
                </a:solidFill>
              </a:rPr>
              <a:t>Opinión pública</a:t>
            </a:r>
          </a:p>
        </p:txBody>
      </p:sp>
      <p:sp>
        <p:nvSpPr>
          <p:cNvPr id="6" name="5 Flecha abajo"/>
          <p:cNvSpPr/>
          <p:nvPr/>
        </p:nvSpPr>
        <p:spPr>
          <a:xfrm rot="20117698">
            <a:off x="5701803" y="771235"/>
            <a:ext cx="42862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Flecha abajo"/>
          <p:cNvSpPr/>
          <p:nvPr/>
        </p:nvSpPr>
        <p:spPr>
          <a:xfrm rot="1595817">
            <a:off x="2637537" y="772509"/>
            <a:ext cx="42862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Flecha abajo"/>
          <p:cNvSpPr/>
          <p:nvPr/>
        </p:nvSpPr>
        <p:spPr>
          <a:xfrm>
            <a:off x="4214810" y="857232"/>
            <a:ext cx="42862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CuadroTexto"/>
          <p:cNvSpPr txBox="1"/>
          <p:nvPr/>
        </p:nvSpPr>
        <p:spPr>
          <a:xfrm>
            <a:off x="5929322" y="1571612"/>
            <a:ext cx="885179" cy="369332"/>
          </a:xfrm>
          <a:prstGeom prst="rect">
            <a:avLst/>
          </a:prstGeom>
          <a:noFill/>
        </p:spPr>
        <p:txBody>
          <a:bodyPr wrap="none" rtlCol="0">
            <a:spAutoFit/>
          </a:bodyPr>
          <a:lstStyle/>
          <a:p>
            <a:r>
              <a:rPr lang="es-AR" dirty="0"/>
              <a:t>Medios</a:t>
            </a:r>
          </a:p>
        </p:txBody>
      </p:sp>
      <p:sp>
        <p:nvSpPr>
          <p:cNvPr id="10" name="9 CuadroTexto"/>
          <p:cNvSpPr txBox="1"/>
          <p:nvPr/>
        </p:nvSpPr>
        <p:spPr>
          <a:xfrm>
            <a:off x="3143240" y="1643050"/>
            <a:ext cx="3589094" cy="646331"/>
          </a:xfrm>
          <a:prstGeom prst="rect">
            <a:avLst/>
          </a:prstGeom>
          <a:noFill/>
        </p:spPr>
        <p:txBody>
          <a:bodyPr wrap="square" rtlCol="0">
            <a:spAutoFit/>
          </a:bodyPr>
          <a:lstStyle/>
          <a:p>
            <a:r>
              <a:rPr lang="es-AR" dirty="0"/>
              <a:t>        Instituciones</a:t>
            </a:r>
          </a:p>
          <a:p>
            <a:r>
              <a:rPr lang="es-AR" dirty="0"/>
              <a:t>(instituido- instituyente)</a:t>
            </a:r>
          </a:p>
        </p:txBody>
      </p:sp>
      <p:sp>
        <p:nvSpPr>
          <p:cNvPr id="11" name="10 CuadroTexto"/>
          <p:cNvSpPr txBox="1"/>
          <p:nvPr/>
        </p:nvSpPr>
        <p:spPr>
          <a:xfrm>
            <a:off x="4408371" y="4682929"/>
            <a:ext cx="2268570" cy="646331"/>
          </a:xfrm>
          <a:prstGeom prst="rect">
            <a:avLst/>
          </a:prstGeom>
          <a:noFill/>
        </p:spPr>
        <p:txBody>
          <a:bodyPr wrap="none" rtlCol="0">
            <a:spAutoFit/>
          </a:bodyPr>
          <a:lstStyle/>
          <a:p>
            <a:pPr algn="ctr"/>
            <a:r>
              <a:rPr lang="es-AR" dirty="0"/>
              <a:t>Maltrato infantil</a:t>
            </a:r>
          </a:p>
          <a:p>
            <a:pPr algn="ctr"/>
            <a:r>
              <a:rPr lang="es-AR" dirty="0"/>
              <a:t>( entre otros temas)</a:t>
            </a:r>
          </a:p>
        </p:txBody>
      </p:sp>
      <p:sp>
        <p:nvSpPr>
          <p:cNvPr id="12" name="11 Cerrar llave"/>
          <p:cNvSpPr/>
          <p:nvPr/>
        </p:nvSpPr>
        <p:spPr>
          <a:xfrm rot="5400000">
            <a:off x="3714744" y="-571528"/>
            <a:ext cx="857256" cy="628654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AR"/>
          </a:p>
        </p:txBody>
      </p:sp>
      <p:sp>
        <p:nvSpPr>
          <p:cNvPr id="13" name="12 CuadroTexto"/>
          <p:cNvSpPr txBox="1"/>
          <p:nvPr/>
        </p:nvSpPr>
        <p:spPr>
          <a:xfrm>
            <a:off x="1958523" y="3069128"/>
            <a:ext cx="4413388" cy="369332"/>
          </a:xfrm>
          <a:prstGeom prst="rect">
            <a:avLst/>
          </a:prstGeom>
          <a:noFill/>
        </p:spPr>
        <p:txBody>
          <a:bodyPr wrap="none" rtlCol="0">
            <a:spAutoFit/>
          </a:bodyPr>
          <a:lstStyle/>
          <a:p>
            <a:r>
              <a:rPr lang="es-AR" dirty="0"/>
              <a:t>Experiencias en el contexto social actual</a:t>
            </a:r>
          </a:p>
        </p:txBody>
      </p:sp>
      <p:sp>
        <p:nvSpPr>
          <p:cNvPr id="14" name="13 CuadroTexto"/>
          <p:cNvSpPr txBox="1"/>
          <p:nvPr/>
        </p:nvSpPr>
        <p:spPr>
          <a:xfrm>
            <a:off x="1500166" y="1571612"/>
            <a:ext cx="1636987" cy="646331"/>
          </a:xfrm>
          <a:prstGeom prst="rect">
            <a:avLst/>
          </a:prstGeom>
          <a:noFill/>
        </p:spPr>
        <p:txBody>
          <a:bodyPr wrap="none" rtlCol="0">
            <a:spAutoFit/>
          </a:bodyPr>
          <a:lstStyle/>
          <a:p>
            <a:pPr algn="ctr"/>
            <a:r>
              <a:rPr lang="es-AR" dirty="0"/>
              <a:t>Interacciones </a:t>
            </a:r>
          </a:p>
          <a:p>
            <a:pPr algn="ctr"/>
            <a:r>
              <a:rPr lang="es-AR" dirty="0"/>
              <a:t>con otros</a:t>
            </a:r>
          </a:p>
        </p:txBody>
      </p:sp>
      <p:sp>
        <p:nvSpPr>
          <p:cNvPr id="15" name="14 Flecha abajo"/>
          <p:cNvSpPr/>
          <p:nvPr/>
        </p:nvSpPr>
        <p:spPr>
          <a:xfrm rot="20349551">
            <a:off x="4185961" y="3421442"/>
            <a:ext cx="35719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15 CuadroTexto"/>
          <p:cNvSpPr txBox="1"/>
          <p:nvPr/>
        </p:nvSpPr>
        <p:spPr>
          <a:xfrm>
            <a:off x="4518419" y="3739680"/>
            <a:ext cx="2000264" cy="369332"/>
          </a:xfrm>
          <a:prstGeom prst="rect">
            <a:avLst/>
          </a:prstGeom>
          <a:noFill/>
        </p:spPr>
        <p:txBody>
          <a:bodyPr wrap="square" rtlCol="0">
            <a:spAutoFit/>
          </a:bodyPr>
          <a:lstStyle/>
          <a:p>
            <a:r>
              <a:rPr lang="es-AR" dirty="0"/>
              <a:t>Representaciones </a:t>
            </a:r>
          </a:p>
        </p:txBody>
      </p:sp>
      <p:pic>
        <p:nvPicPr>
          <p:cNvPr id="4" name="Imagen 3">
            <a:extLst>
              <a:ext uri="{FF2B5EF4-FFF2-40B4-BE49-F238E27FC236}">
                <a16:creationId xmlns:a16="http://schemas.microsoft.com/office/drawing/2014/main" id="{A8252F84-4110-4AC6-8FCB-57523BC0F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844" y="4186625"/>
            <a:ext cx="3694381" cy="2640751"/>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nodeType="with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dissolve">
                                      <p:cBhvr>
                                        <p:cTn id="25" dur="500"/>
                                        <p:tgtEl>
                                          <p:spTgt spid="13">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blinds(horizontal)">
                                      <p:cBhvr>
                                        <p:cTn id="28" dur="500"/>
                                        <p:tgtEl>
                                          <p:spTgt spid="11">
                                            <p:txEl>
                                              <p:pRg st="0" end="0"/>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blinds(horizontal)">
                                      <p:cBhvr>
                                        <p:cTn id="31" dur="500"/>
                                        <p:tgtEl>
                                          <p:spTgt spid="11">
                                            <p:txEl>
                                              <p:pRg st="1" end="1"/>
                                            </p:txEl>
                                          </p:spTgt>
                                        </p:tgtEl>
                                      </p:cBhvr>
                                    </p:animEffect>
                                  </p:childTnLst>
                                </p:cTn>
                              </p:par>
                              <p:par>
                                <p:cTn id="32" presetID="26"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80">
                                          <p:stCondLst>
                                            <p:cond delay="0"/>
                                          </p:stCondLst>
                                        </p:cTn>
                                        <p:tgtEl>
                                          <p:spTgt spid="16"/>
                                        </p:tgtEl>
                                      </p:cBhvr>
                                    </p:animEffect>
                                    <p:anim calcmode="lin" valueType="num">
                                      <p:cBhvr>
                                        <p:cTn id="3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0" dur="26">
                                          <p:stCondLst>
                                            <p:cond delay="650"/>
                                          </p:stCondLst>
                                        </p:cTn>
                                        <p:tgtEl>
                                          <p:spTgt spid="16"/>
                                        </p:tgtEl>
                                      </p:cBhvr>
                                      <p:to x="100000" y="60000"/>
                                    </p:animScale>
                                    <p:animScale>
                                      <p:cBhvr>
                                        <p:cTn id="41" dur="166" decel="50000">
                                          <p:stCondLst>
                                            <p:cond delay="676"/>
                                          </p:stCondLst>
                                        </p:cTn>
                                        <p:tgtEl>
                                          <p:spTgt spid="16"/>
                                        </p:tgtEl>
                                      </p:cBhvr>
                                      <p:to x="100000" y="100000"/>
                                    </p:animScale>
                                    <p:animScale>
                                      <p:cBhvr>
                                        <p:cTn id="42" dur="26">
                                          <p:stCondLst>
                                            <p:cond delay="1312"/>
                                          </p:stCondLst>
                                        </p:cTn>
                                        <p:tgtEl>
                                          <p:spTgt spid="16"/>
                                        </p:tgtEl>
                                      </p:cBhvr>
                                      <p:to x="100000" y="80000"/>
                                    </p:animScale>
                                    <p:animScale>
                                      <p:cBhvr>
                                        <p:cTn id="43" dur="166" decel="50000">
                                          <p:stCondLst>
                                            <p:cond delay="1338"/>
                                          </p:stCondLst>
                                        </p:cTn>
                                        <p:tgtEl>
                                          <p:spTgt spid="16"/>
                                        </p:tgtEl>
                                      </p:cBhvr>
                                      <p:to x="100000" y="100000"/>
                                    </p:animScale>
                                    <p:animScale>
                                      <p:cBhvr>
                                        <p:cTn id="44" dur="26">
                                          <p:stCondLst>
                                            <p:cond delay="1642"/>
                                          </p:stCondLst>
                                        </p:cTn>
                                        <p:tgtEl>
                                          <p:spTgt spid="16"/>
                                        </p:tgtEl>
                                      </p:cBhvr>
                                      <p:to x="100000" y="90000"/>
                                    </p:animScale>
                                    <p:animScale>
                                      <p:cBhvr>
                                        <p:cTn id="45" dur="166" decel="50000">
                                          <p:stCondLst>
                                            <p:cond delay="1668"/>
                                          </p:stCondLst>
                                        </p:cTn>
                                        <p:tgtEl>
                                          <p:spTgt spid="16"/>
                                        </p:tgtEl>
                                      </p:cBhvr>
                                      <p:to x="100000" y="100000"/>
                                    </p:animScale>
                                    <p:animScale>
                                      <p:cBhvr>
                                        <p:cTn id="46" dur="26">
                                          <p:stCondLst>
                                            <p:cond delay="1808"/>
                                          </p:stCondLst>
                                        </p:cTn>
                                        <p:tgtEl>
                                          <p:spTgt spid="16"/>
                                        </p:tgtEl>
                                      </p:cBhvr>
                                      <p:to x="100000" y="95000"/>
                                    </p:animScale>
                                    <p:animScale>
                                      <p:cBhvr>
                                        <p:cTn id="47" dur="166" decel="50000">
                                          <p:stCondLst>
                                            <p:cond delay="1834"/>
                                          </p:stCondLst>
                                        </p:cTn>
                                        <p:tgtEl>
                                          <p:spTgt spid="16"/>
                                        </p:tgtEl>
                                      </p:cBhvr>
                                      <p:to x="100000" y="100000"/>
                                    </p:animScale>
                                  </p:childTnLst>
                                </p:cTn>
                              </p:par>
                              <p:par>
                                <p:cTn id="48" presetID="32" presetClass="emph" presetSubtype="0" fill="hold" nodeType="withEffect">
                                  <p:stCondLst>
                                    <p:cond delay="0"/>
                                  </p:stCondLst>
                                  <p:childTnLst>
                                    <p:animRot by="120000">
                                      <p:cBhvr>
                                        <p:cTn id="49" dur="100" fill="hold">
                                          <p:stCondLst>
                                            <p:cond delay="0"/>
                                          </p:stCondLst>
                                        </p:cTn>
                                        <p:tgtEl>
                                          <p:spTgt spid="4"/>
                                        </p:tgtEl>
                                        <p:attrNameLst>
                                          <p:attrName>r</p:attrName>
                                        </p:attrNameLst>
                                      </p:cBhvr>
                                    </p:animRot>
                                    <p:animRot by="-240000">
                                      <p:cBhvr>
                                        <p:cTn id="50" dur="200" fill="hold">
                                          <p:stCondLst>
                                            <p:cond delay="200"/>
                                          </p:stCondLst>
                                        </p:cTn>
                                        <p:tgtEl>
                                          <p:spTgt spid="4"/>
                                        </p:tgtEl>
                                        <p:attrNameLst>
                                          <p:attrName>r</p:attrName>
                                        </p:attrNameLst>
                                      </p:cBhvr>
                                    </p:animRot>
                                    <p:animRot by="240000">
                                      <p:cBhvr>
                                        <p:cTn id="51" dur="200" fill="hold">
                                          <p:stCondLst>
                                            <p:cond delay="400"/>
                                          </p:stCondLst>
                                        </p:cTn>
                                        <p:tgtEl>
                                          <p:spTgt spid="4"/>
                                        </p:tgtEl>
                                        <p:attrNameLst>
                                          <p:attrName>r</p:attrName>
                                        </p:attrNameLst>
                                      </p:cBhvr>
                                    </p:animRot>
                                    <p:animRot by="-240000">
                                      <p:cBhvr>
                                        <p:cTn id="52" dur="200" fill="hold">
                                          <p:stCondLst>
                                            <p:cond delay="600"/>
                                          </p:stCondLst>
                                        </p:cTn>
                                        <p:tgtEl>
                                          <p:spTgt spid="4"/>
                                        </p:tgtEl>
                                        <p:attrNameLst>
                                          <p:attrName>r</p:attrName>
                                        </p:attrNameLst>
                                      </p:cBhvr>
                                    </p:animRot>
                                    <p:animRot by="120000">
                                      <p:cBhvr>
                                        <p:cTn id="53"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animBg="1"/>
      <p:bldP spid="9" grpId="0"/>
      <p:bldP spid="10" grpId="0"/>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7381876" cy="677246"/>
          </a:xfrm>
        </p:spPr>
        <p:txBody>
          <a:bodyPr>
            <a:normAutofit fontScale="90000"/>
          </a:bodyPr>
          <a:lstStyle/>
          <a:p>
            <a:pPr algn="ctr"/>
            <a:r>
              <a:rPr lang="es-AR" dirty="0">
                <a:solidFill>
                  <a:schemeClr val="bg2">
                    <a:lumMod val="50000"/>
                  </a:schemeClr>
                </a:solidFill>
              </a:rPr>
              <a:t>Comunicación interna DEL SENAF</a:t>
            </a:r>
          </a:p>
        </p:txBody>
      </p:sp>
      <p:sp>
        <p:nvSpPr>
          <p:cNvPr id="3" name="2 Marcador de contenido"/>
          <p:cNvSpPr>
            <a:spLocks noGrp="1"/>
          </p:cNvSpPr>
          <p:nvPr>
            <p:ph idx="1"/>
          </p:nvPr>
        </p:nvSpPr>
        <p:spPr>
          <a:xfrm>
            <a:off x="457200" y="1428736"/>
            <a:ext cx="7239000" cy="5027000"/>
          </a:xfrm>
        </p:spPr>
        <p:txBody>
          <a:bodyPr>
            <a:normAutofit lnSpcReduction="10000"/>
          </a:bodyPr>
          <a:lstStyle/>
          <a:p>
            <a:r>
              <a:rPr lang="es-AR" dirty="0"/>
              <a:t>Contradicción entre los miembros:</a:t>
            </a:r>
          </a:p>
          <a:p>
            <a:pPr>
              <a:buNone/>
            </a:pPr>
            <a:endParaRPr lang="es-AR" sz="1800" dirty="0"/>
          </a:p>
          <a:p>
            <a:pPr>
              <a:buNone/>
            </a:pPr>
            <a:r>
              <a:rPr lang="es-AR" sz="1800" dirty="0"/>
              <a:t>Gabriela Ontiveros, Jefa de Prensa del SENAF:</a:t>
            </a:r>
          </a:p>
          <a:p>
            <a:pPr algn="ctr">
              <a:buNone/>
            </a:pPr>
            <a:r>
              <a:rPr lang="es-AR" sz="1800" dirty="0"/>
              <a:t>    </a:t>
            </a:r>
            <a:r>
              <a:rPr lang="es-AR" sz="1800" dirty="0">
                <a:solidFill>
                  <a:srgbClr val="0000FF"/>
                </a:solidFill>
              </a:rPr>
              <a:t>“La comunicación es un pilar fundamental, ya que nos valemos de la promoción de actividades para transmitir datos sobre los programas, noticias, el  número de servicio 102, y objetivos que tenemos”. </a:t>
            </a:r>
          </a:p>
          <a:p>
            <a:pPr>
              <a:buNone/>
            </a:pPr>
            <a:endParaRPr lang="es-AR" sz="1800" dirty="0"/>
          </a:p>
          <a:p>
            <a:pPr>
              <a:buNone/>
            </a:pPr>
            <a:r>
              <a:rPr lang="es-AR" sz="1800" dirty="0"/>
              <a:t>Fernanda Montes, Directora del SENAF:</a:t>
            </a:r>
          </a:p>
          <a:p>
            <a:pPr>
              <a:buNone/>
            </a:pPr>
            <a:endParaRPr lang="es-AR" sz="1800" dirty="0"/>
          </a:p>
          <a:p>
            <a:pPr algn="ctr">
              <a:buNone/>
            </a:pPr>
            <a:r>
              <a:rPr lang="es-AR" sz="1800" dirty="0">
                <a:solidFill>
                  <a:srgbClr val="FF0000"/>
                </a:solidFill>
              </a:rPr>
              <a:t>“Nosotros somos ciudadanos, para ejercer nuestros derechos, tenemos que conocer cuáles son nuestros derechos, conociendo nuestros derechos, sabemos cómo garantizo que efectivamente pueda cumplir estos derechos que me asisten que son míos (…) Si tengo otra vulneración de derechos a donde voy a ir, entonces empecemos por casa, como ciudadana, tengo que salir de casa, preguntar y conocer.”</a:t>
            </a:r>
          </a:p>
          <a:p>
            <a:pPr>
              <a:buNone/>
            </a:pPr>
            <a:endParaRPr lang="es-AR" sz="1800" dirty="0"/>
          </a:p>
          <a:p>
            <a:pPr>
              <a:buNone/>
            </a:pPr>
            <a:endParaRPr lang="es-AR" sz="1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circle(in)">
                                      <p:cBhvr>
                                        <p:cTn id="10" dur="2000"/>
                                        <p:tgtEl>
                                          <p:spTgt spid="3">
                                            <p:txEl>
                                              <p:pRg st="7" end="7"/>
                                            </p:txEl>
                                          </p:spTgt>
                                        </p:tgtEl>
                                      </p:cBhvr>
                                    </p:animEffect>
                                  </p:childTnLst>
                                </p:cTn>
                              </p:par>
                              <p:par>
                                <p:cTn id="11" presetID="8" presetClass="emph" presetSubtype="0" fill="hold" grpId="0" nodeType="withEffect">
                                  <p:stCondLst>
                                    <p:cond delay="0"/>
                                  </p:stCondLst>
                                  <p:childTnLst>
                                    <p:animRot by="21600000">
                                      <p:cBhvr>
                                        <p:cTn id="12" dur="2000" fill="hold"/>
                                        <p:tgtEl>
                                          <p:spTgt spid="2"/>
                                        </p:tgtEl>
                                        <p:attrNameLst>
                                          <p:attrName>r</p:attrName>
                                        </p:attrNameLst>
                                      </p:cBhvr>
                                    </p:animRot>
                                  </p:childTnLst>
                                </p:cTn>
                              </p:par>
                              <p:par>
                                <p:cTn id="13" presetID="22" presetClass="entr" presetSubtype="4"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7739066" cy="928670"/>
          </a:xfrm>
        </p:spPr>
        <p:txBody>
          <a:bodyPr>
            <a:normAutofit fontScale="90000"/>
          </a:bodyPr>
          <a:lstStyle/>
          <a:p>
            <a:r>
              <a:rPr lang="es-AR" dirty="0">
                <a:solidFill>
                  <a:schemeClr val="accent2">
                    <a:lumMod val="75000"/>
                  </a:schemeClr>
                </a:solidFill>
              </a:rPr>
              <a:t>comunicación EXTERNA DEL SENAF</a:t>
            </a:r>
          </a:p>
        </p:txBody>
      </p:sp>
      <p:sp>
        <p:nvSpPr>
          <p:cNvPr id="3" name="2 Marcador de contenido"/>
          <p:cNvSpPr>
            <a:spLocks noGrp="1"/>
          </p:cNvSpPr>
          <p:nvPr>
            <p:ph idx="1"/>
          </p:nvPr>
        </p:nvSpPr>
        <p:spPr>
          <a:xfrm>
            <a:off x="357158" y="1142984"/>
            <a:ext cx="7643866" cy="5312752"/>
          </a:xfrm>
        </p:spPr>
        <p:style>
          <a:lnRef idx="0">
            <a:schemeClr val="dk1"/>
          </a:lnRef>
          <a:fillRef idx="3">
            <a:schemeClr val="dk1"/>
          </a:fillRef>
          <a:effectRef idx="3">
            <a:schemeClr val="dk1"/>
          </a:effectRef>
          <a:fontRef idx="minor">
            <a:schemeClr val="lt1"/>
          </a:fontRef>
        </p:style>
        <p:txBody>
          <a:bodyPr>
            <a:noAutofit/>
          </a:bodyPr>
          <a:lstStyle/>
          <a:p>
            <a:pPr lvl="0"/>
            <a:r>
              <a:rPr lang="es-AR" sz="1800" b="1" u="sng" dirty="0"/>
              <a:t>Oficina del SENAF:</a:t>
            </a:r>
            <a:r>
              <a:rPr lang="es-AR" sz="1800" b="1" dirty="0"/>
              <a:t> (388) 4221242 y 4249535</a:t>
            </a:r>
          </a:p>
          <a:p>
            <a:pPr lvl="0"/>
            <a:r>
              <a:rPr lang="es-AR" sz="1800" b="1" dirty="0"/>
              <a:t>Líneas telefónicas de asistencias: </a:t>
            </a:r>
          </a:p>
          <a:p>
            <a:pPr lvl="0"/>
            <a:r>
              <a:rPr lang="es-AR" sz="1800" b="1" dirty="0"/>
              <a:t>Denuncias de casos de maltrato infantil: 102</a:t>
            </a:r>
          </a:p>
          <a:p>
            <a:pPr lvl="0"/>
            <a:r>
              <a:rPr lang="es-AR" sz="1800" b="1" dirty="0"/>
              <a:t>Denuncias de casos de violencia de género: 144</a:t>
            </a:r>
          </a:p>
          <a:p>
            <a:pPr lvl="0"/>
            <a:r>
              <a:rPr lang="es-AR" sz="1800" b="1" dirty="0"/>
              <a:t>Parte de prensa oficial:  </a:t>
            </a:r>
            <a:r>
              <a:rPr lang="es-AR" sz="1800" b="1" u="sng" dirty="0">
                <a:hlinkClick r:id="rId2"/>
              </a:rPr>
              <a:t>www.jujuy.gov.ar</a:t>
            </a:r>
            <a:endParaRPr lang="es-AR" sz="1800" b="1" dirty="0"/>
          </a:p>
          <a:p>
            <a:r>
              <a:rPr lang="es-AR" sz="1800" b="1" dirty="0"/>
              <a:t>Medios sociales:  </a:t>
            </a:r>
            <a:r>
              <a:rPr lang="es-AR" sz="1800" b="1" dirty="0" err="1"/>
              <a:t>Facebook</a:t>
            </a:r>
            <a:r>
              <a:rPr lang="es-AR" sz="1800" b="1" dirty="0"/>
              <a:t> y </a:t>
            </a:r>
            <a:r>
              <a:rPr lang="es-AR" sz="1800" b="1" dirty="0" err="1"/>
              <a:t>Twiter</a:t>
            </a:r>
            <a:endParaRPr lang="es-AR" sz="1800" b="1" dirty="0"/>
          </a:p>
          <a:p>
            <a:r>
              <a:rPr lang="es-AR" sz="1800" dirty="0"/>
              <a:t>Jefa de Prensa:</a:t>
            </a:r>
          </a:p>
          <a:p>
            <a:pPr>
              <a:buNone/>
            </a:pPr>
            <a:endParaRPr lang="es-AR" sz="1800" dirty="0"/>
          </a:p>
          <a:p>
            <a:pPr algn="ctr">
              <a:buNone/>
            </a:pPr>
            <a:r>
              <a:rPr lang="es-AR" sz="1800" dirty="0"/>
              <a:t> “nos valemos de la promoción de actividades a través de folletos, banners, como también tenemos </a:t>
            </a:r>
            <a:r>
              <a:rPr lang="es-AR" sz="1800" dirty="0" err="1"/>
              <a:t>Facebook</a:t>
            </a:r>
            <a:r>
              <a:rPr lang="es-AR" sz="1800" dirty="0"/>
              <a:t>, </a:t>
            </a:r>
            <a:r>
              <a:rPr lang="es-AR" sz="1800" dirty="0" err="1"/>
              <a:t>Twitter</a:t>
            </a:r>
            <a:r>
              <a:rPr lang="es-AR" sz="1800" dirty="0"/>
              <a:t>, brindamos capacitaciones a escuelas de todos niveles, como así también tenemos una página oficial de prensa que depende del Ministerio de Desarrollo Humano del Gobierno de Jujuy, para transmitir datos sobre los programas, noticias, el  número de servicio 102, y objetivos que tenemos”.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0" end="0"/>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3">
                                            <p:txEl>
                                              <p:pRg st="1" end="1"/>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3">
                                            <p:txEl>
                                              <p:pRg st="2" end="2"/>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3" end="3"/>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4" end="4"/>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3">
                                            <p:txEl>
                                              <p:pRg st="5" end="5"/>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3">
                                            <p:txEl>
                                              <p:pRg st="6" end="6"/>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85728"/>
            <a:ext cx="6543692" cy="751506"/>
          </a:xfrm>
        </p:spPr>
        <p:txBody>
          <a:bodyPr/>
          <a:lstStyle/>
          <a:p>
            <a:r>
              <a:rPr lang="es-AR" dirty="0">
                <a:solidFill>
                  <a:schemeClr val="bg2">
                    <a:lumMod val="50000"/>
                  </a:schemeClr>
                </a:solidFill>
              </a:rPr>
              <a:t>Medios online relevados</a:t>
            </a:r>
          </a:p>
        </p:txBody>
      </p:sp>
      <p:pic>
        <p:nvPicPr>
          <p:cNvPr id="6" name="Imagen 5">
            <a:extLst>
              <a:ext uri="{FF2B5EF4-FFF2-40B4-BE49-F238E27FC236}">
                <a16:creationId xmlns:a16="http://schemas.microsoft.com/office/drawing/2014/main" id="{EC75BEC0-BED6-435E-ADEB-EA45A9037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17469">
            <a:off x="4324341" y="1374898"/>
            <a:ext cx="2911955" cy="973657"/>
          </a:xfrm>
          <a:prstGeom prst="rect">
            <a:avLst/>
          </a:prstGeom>
        </p:spPr>
      </p:pic>
      <p:pic>
        <p:nvPicPr>
          <p:cNvPr id="8" name="Imagen 7">
            <a:extLst>
              <a:ext uri="{FF2B5EF4-FFF2-40B4-BE49-F238E27FC236}">
                <a16:creationId xmlns:a16="http://schemas.microsoft.com/office/drawing/2014/main" id="{F5F022E1-6593-49E1-9E4A-9E53F04D1B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7826">
            <a:off x="539552" y="1658023"/>
            <a:ext cx="3076576" cy="462450"/>
          </a:xfrm>
          <a:prstGeom prst="rect">
            <a:avLst/>
          </a:prstGeom>
        </p:spPr>
      </p:pic>
      <p:pic>
        <p:nvPicPr>
          <p:cNvPr id="10" name="Imagen 9">
            <a:extLst>
              <a:ext uri="{FF2B5EF4-FFF2-40B4-BE49-F238E27FC236}">
                <a16:creationId xmlns:a16="http://schemas.microsoft.com/office/drawing/2014/main" id="{EB029A1A-7E21-4712-8C18-585CA4BEA5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075581">
            <a:off x="4427984" y="4659022"/>
            <a:ext cx="3246751" cy="824080"/>
          </a:xfrm>
          <a:prstGeom prst="rect">
            <a:avLst/>
          </a:prstGeom>
        </p:spPr>
      </p:pic>
      <p:pic>
        <p:nvPicPr>
          <p:cNvPr id="12" name="Imagen 11">
            <a:extLst>
              <a:ext uri="{FF2B5EF4-FFF2-40B4-BE49-F238E27FC236}">
                <a16:creationId xmlns:a16="http://schemas.microsoft.com/office/drawing/2014/main" id="{618E37DE-38CB-40F0-859A-00F9DBF441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5431" y="3057774"/>
            <a:ext cx="2131756" cy="762000"/>
          </a:xfrm>
          <a:prstGeom prst="rect">
            <a:avLst/>
          </a:prstGeom>
        </p:spPr>
      </p:pic>
      <p:pic>
        <p:nvPicPr>
          <p:cNvPr id="14" name="Imagen 13">
            <a:extLst>
              <a:ext uri="{FF2B5EF4-FFF2-40B4-BE49-F238E27FC236}">
                <a16:creationId xmlns:a16="http://schemas.microsoft.com/office/drawing/2014/main" id="{00EC82FA-C9F0-4DDB-A076-7911080DCE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286458">
            <a:off x="845869" y="4455701"/>
            <a:ext cx="3029488" cy="1350671"/>
          </a:xfrm>
          <a:prstGeom prst="rect">
            <a:avLst/>
          </a:prstGeom>
        </p:spPr>
      </p:pic>
      <p:pic>
        <p:nvPicPr>
          <p:cNvPr id="16" name="Imagen 15">
            <a:extLst>
              <a:ext uri="{FF2B5EF4-FFF2-40B4-BE49-F238E27FC236}">
                <a16:creationId xmlns:a16="http://schemas.microsoft.com/office/drawing/2014/main" id="{3885E0B0-36E5-4CA2-9239-9ED4FAD1B9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7046" y="3102772"/>
            <a:ext cx="3600450" cy="77152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5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2" presetClass="emph" presetSubtype="0" fill="hold" nodeType="afterEffect">
                                  <p:stCondLst>
                                    <p:cond delay="0"/>
                                  </p:stCondLst>
                                  <p:childTnLst>
                                    <p:animRot by="120000">
                                      <p:cBhvr>
                                        <p:cTn id="23" dur="100" fill="hold">
                                          <p:stCondLst>
                                            <p:cond delay="0"/>
                                          </p:stCondLst>
                                        </p:cTn>
                                        <p:tgtEl>
                                          <p:spTgt spid="16"/>
                                        </p:tgtEl>
                                        <p:attrNameLst>
                                          <p:attrName>r</p:attrName>
                                        </p:attrNameLst>
                                      </p:cBhvr>
                                    </p:animRot>
                                    <p:animRot by="-240000">
                                      <p:cBhvr>
                                        <p:cTn id="24" dur="200" fill="hold">
                                          <p:stCondLst>
                                            <p:cond delay="200"/>
                                          </p:stCondLst>
                                        </p:cTn>
                                        <p:tgtEl>
                                          <p:spTgt spid="16"/>
                                        </p:tgtEl>
                                        <p:attrNameLst>
                                          <p:attrName>r</p:attrName>
                                        </p:attrNameLst>
                                      </p:cBhvr>
                                    </p:animRot>
                                    <p:animRot by="240000">
                                      <p:cBhvr>
                                        <p:cTn id="25" dur="200" fill="hold">
                                          <p:stCondLst>
                                            <p:cond delay="400"/>
                                          </p:stCondLst>
                                        </p:cTn>
                                        <p:tgtEl>
                                          <p:spTgt spid="16"/>
                                        </p:tgtEl>
                                        <p:attrNameLst>
                                          <p:attrName>r</p:attrName>
                                        </p:attrNameLst>
                                      </p:cBhvr>
                                    </p:animRot>
                                    <p:animRot by="-240000">
                                      <p:cBhvr>
                                        <p:cTn id="26" dur="200" fill="hold">
                                          <p:stCondLst>
                                            <p:cond delay="600"/>
                                          </p:stCondLst>
                                        </p:cTn>
                                        <p:tgtEl>
                                          <p:spTgt spid="16"/>
                                        </p:tgtEl>
                                        <p:attrNameLst>
                                          <p:attrName>r</p:attrName>
                                        </p:attrNameLst>
                                      </p:cBhvr>
                                    </p:animRot>
                                    <p:animRot by="120000">
                                      <p:cBhvr>
                                        <p:cTn id="27" dur="200" fill="hold">
                                          <p:stCondLst>
                                            <p:cond delay="800"/>
                                          </p:stCondLst>
                                        </p:cTn>
                                        <p:tgtEl>
                                          <p:spTgt spid="16"/>
                                        </p:tgtEl>
                                        <p:attrNameLst>
                                          <p:attrName>r</p:attrName>
                                        </p:attrNameLst>
                                      </p:cBhvr>
                                    </p:animRot>
                                  </p:childTnLst>
                                </p:cTn>
                              </p:par>
                            </p:childTnLst>
                          </p:cTn>
                        </p:par>
                        <p:par>
                          <p:cTn id="28" fill="hold">
                            <p:stCondLst>
                              <p:cond delay="3000"/>
                            </p:stCondLst>
                            <p:childTnLst>
                              <p:par>
                                <p:cTn id="29" presetID="32" presetClass="emph" presetSubtype="0" fill="hold" nodeType="afterEffect">
                                  <p:stCondLst>
                                    <p:cond delay="0"/>
                                  </p:stCondLst>
                                  <p:childTnLst>
                                    <p:animRot by="120000">
                                      <p:cBhvr>
                                        <p:cTn id="30" dur="100" fill="hold">
                                          <p:stCondLst>
                                            <p:cond delay="0"/>
                                          </p:stCondLst>
                                        </p:cTn>
                                        <p:tgtEl>
                                          <p:spTgt spid="8"/>
                                        </p:tgtEl>
                                        <p:attrNameLst>
                                          <p:attrName>r</p:attrName>
                                        </p:attrNameLst>
                                      </p:cBhvr>
                                    </p:animRot>
                                    <p:animRot by="-240000">
                                      <p:cBhvr>
                                        <p:cTn id="31" dur="200" fill="hold">
                                          <p:stCondLst>
                                            <p:cond delay="200"/>
                                          </p:stCondLst>
                                        </p:cTn>
                                        <p:tgtEl>
                                          <p:spTgt spid="8"/>
                                        </p:tgtEl>
                                        <p:attrNameLst>
                                          <p:attrName>r</p:attrName>
                                        </p:attrNameLst>
                                      </p:cBhvr>
                                    </p:animRot>
                                    <p:animRot by="240000">
                                      <p:cBhvr>
                                        <p:cTn id="32" dur="200" fill="hold">
                                          <p:stCondLst>
                                            <p:cond delay="400"/>
                                          </p:stCondLst>
                                        </p:cTn>
                                        <p:tgtEl>
                                          <p:spTgt spid="8"/>
                                        </p:tgtEl>
                                        <p:attrNameLst>
                                          <p:attrName>r</p:attrName>
                                        </p:attrNameLst>
                                      </p:cBhvr>
                                    </p:animRot>
                                    <p:animRot by="-240000">
                                      <p:cBhvr>
                                        <p:cTn id="33" dur="200" fill="hold">
                                          <p:stCondLst>
                                            <p:cond delay="600"/>
                                          </p:stCondLst>
                                        </p:cTn>
                                        <p:tgtEl>
                                          <p:spTgt spid="8"/>
                                        </p:tgtEl>
                                        <p:attrNameLst>
                                          <p:attrName>r</p:attrName>
                                        </p:attrNameLst>
                                      </p:cBhvr>
                                    </p:animRot>
                                    <p:animRot by="120000">
                                      <p:cBhvr>
                                        <p:cTn id="34" dur="200" fill="hold">
                                          <p:stCondLst>
                                            <p:cond delay="800"/>
                                          </p:stCondLst>
                                        </p:cTn>
                                        <p:tgtEl>
                                          <p:spTgt spid="8"/>
                                        </p:tgtEl>
                                        <p:attrNameLst>
                                          <p:attrName>r</p:attrName>
                                        </p:attrNameLst>
                                      </p:cBhvr>
                                    </p:animRot>
                                  </p:childTnLst>
                                </p:cTn>
                              </p:par>
                            </p:childTnLst>
                          </p:cTn>
                        </p:par>
                        <p:par>
                          <p:cTn id="35" fill="hold">
                            <p:stCondLst>
                              <p:cond delay="4000"/>
                            </p:stCondLst>
                            <p:childTnLst>
                              <p:par>
                                <p:cTn id="36" presetID="32" presetClass="emph" presetSubtype="0" fill="hold" nodeType="afterEffect">
                                  <p:stCondLst>
                                    <p:cond delay="0"/>
                                  </p:stCondLst>
                                  <p:childTnLst>
                                    <p:animRot by="120000">
                                      <p:cBhvr>
                                        <p:cTn id="37" dur="100" fill="hold">
                                          <p:stCondLst>
                                            <p:cond delay="0"/>
                                          </p:stCondLst>
                                        </p:cTn>
                                        <p:tgtEl>
                                          <p:spTgt spid="6"/>
                                        </p:tgtEl>
                                        <p:attrNameLst>
                                          <p:attrName>r</p:attrName>
                                        </p:attrNameLst>
                                      </p:cBhvr>
                                    </p:animRot>
                                    <p:animRot by="-240000">
                                      <p:cBhvr>
                                        <p:cTn id="38" dur="200" fill="hold">
                                          <p:stCondLst>
                                            <p:cond delay="200"/>
                                          </p:stCondLst>
                                        </p:cTn>
                                        <p:tgtEl>
                                          <p:spTgt spid="6"/>
                                        </p:tgtEl>
                                        <p:attrNameLst>
                                          <p:attrName>r</p:attrName>
                                        </p:attrNameLst>
                                      </p:cBhvr>
                                    </p:animRot>
                                    <p:animRot by="240000">
                                      <p:cBhvr>
                                        <p:cTn id="39" dur="200" fill="hold">
                                          <p:stCondLst>
                                            <p:cond delay="400"/>
                                          </p:stCondLst>
                                        </p:cTn>
                                        <p:tgtEl>
                                          <p:spTgt spid="6"/>
                                        </p:tgtEl>
                                        <p:attrNameLst>
                                          <p:attrName>r</p:attrName>
                                        </p:attrNameLst>
                                      </p:cBhvr>
                                    </p:animRot>
                                    <p:animRot by="-240000">
                                      <p:cBhvr>
                                        <p:cTn id="40" dur="200" fill="hold">
                                          <p:stCondLst>
                                            <p:cond delay="600"/>
                                          </p:stCondLst>
                                        </p:cTn>
                                        <p:tgtEl>
                                          <p:spTgt spid="6"/>
                                        </p:tgtEl>
                                        <p:attrNameLst>
                                          <p:attrName>r</p:attrName>
                                        </p:attrNameLst>
                                      </p:cBhvr>
                                    </p:animRot>
                                    <p:animRot by="120000">
                                      <p:cBhvr>
                                        <p:cTn id="41" dur="200" fill="hold">
                                          <p:stCondLst>
                                            <p:cond delay="800"/>
                                          </p:stCondLst>
                                        </p:cTn>
                                        <p:tgtEl>
                                          <p:spTgt spid="6"/>
                                        </p:tgtEl>
                                        <p:attrNameLst>
                                          <p:attrName>r</p:attrName>
                                        </p:attrNameLst>
                                      </p:cBhvr>
                                    </p:animRot>
                                  </p:childTnLst>
                                </p:cTn>
                              </p:par>
                            </p:childTnLst>
                          </p:cTn>
                        </p:par>
                        <p:par>
                          <p:cTn id="42" fill="hold">
                            <p:stCondLst>
                              <p:cond delay="5000"/>
                            </p:stCondLst>
                            <p:childTnLst>
                              <p:par>
                                <p:cTn id="43" presetID="32" presetClass="emph" presetSubtype="0" fill="hold" nodeType="afterEffect">
                                  <p:stCondLst>
                                    <p:cond delay="0"/>
                                  </p:stCondLst>
                                  <p:childTnLst>
                                    <p:animRot by="120000">
                                      <p:cBhvr>
                                        <p:cTn id="44" dur="100" fill="hold">
                                          <p:stCondLst>
                                            <p:cond delay="0"/>
                                          </p:stCondLst>
                                        </p:cTn>
                                        <p:tgtEl>
                                          <p:spTgt spid="12"/>
                                        </p:tgtEl>
                                        <p:attrNameLst>
                                          <p:attrName>r</p:attrName>
                                        </p:attrNameLst>
                                      </p:cBhvr>
                                    </p:animRot>
                                    <p:animRot by="-240000">
                                      <p:cBhvr>
                                        <p:cTn id="45" dur="200" fill="hold">
                                          <p:stCondLst>
                                            <p:cond delay="200"/>
                                          </p:stCondLst>
                                        </p:cTn>
                                        <p:tgtEl>
                                          <p:spTgt spid="12"/>
                                        </p:tgtEl>
                                        <p:attrNameLst>
                                          <p:attrName>r</p:attrName>
                                        </p:attrNameLst>
                                      </p:cBhvr>
                                    </p:animRot>
                                    <p:animRot by="240000">
                                      <p:cBhvr>
                                        <p:cTn id="46" dur="200" fill="hold">
                                          <p:stCondLst>
                                            <p:cond delay="400"/>
                                          </p:stCondLst>
                                        </p:cTn>
                                        <p:tgtEl>
                                          <p:spTgt spid="12"/>
                                        </p:tgtEl>
                                        <p:attrNameLst>
                                          <p:attrName>r</p:attrName>
                                        </p:attrNameLst>
                                      </p:cBhvr>
                                    </p:animRot>
                                    <p:animRot by="-240000">
                                      <p:cBhvr>
                                        <p:cTn id="47" dur="200" fill="hold">
                                          <p:stCondLst>
                                            <p:cond delay="600"/>
                                          </p:stCondLst>
                                        </p:cTn>
                                        <p:tgtEl>
                                          <p:spTgt spid="12"/>
                                        </p:tgtEl>
                                        <p:attrNameLst>
                                          <p:attrName>r</p:attrName>
                                        </p:attrNameLst>
                                      </p:cBhvr>
                                    </p:animRot>
                                    <p:animRot by="120000">
                                      <p:cBhvr>
                                        <p:cTn id="48" dur="200" fill="hold">
                                          <p:stCondLst>
                                            <p:cond delay="800"/>
                                          </p:stCondLst>
                                        </p:cTn>
                                        <p:tgtEl>
                                          <p:spTgt spid="12"/>
                                        </p:tgtEl>
                                        <p:attrNameLst>
                                          <p:attrName>r</p:attrName>
                                        </p:attrNameLst>
                                      </p:cBhvr>
                                    </p:animRot>
                                  </p:childTnLst>
                                </p:cTn>
                              </p:par>
                            </p:childTnLst>
                          </p:cTn>
                        </p:par>
                        <p:par>
                          <p:cTn id="49" fill="hold">
                            <p:stCondLst>
                              <p:cond delay="6000"/>
                            </p:stCondLst>
                            <p:childTnLst>
                              <p:par>
                                <p:cTn id="50" presetID="32" presetClass="emph" presetSubtype="0" fill="hold" nodeType="afterEffect">
                                  <p:stCondLst>
                                    <p:cond delay="0"/>
                                  </p:stCondLst>
                                  <p:childTnLst>
                                    <p:animRot by="120000">
                                      <p:cBhvr>
                                        <p:cTn id="51" dur="100" fill="hold">
                                          <p:stCondLst>
                                            <p:cond delay="0"/>
                                          </p:stCondLst>
                                        </p:cTn>
                                        <p:tgtEl>
                                          <p:spTgt spid="14"/>
                                        </p:tgtEl>
                                        <p:attrNameLst>
                                          <p:attrName>r</p:attrName>
                                        </p:attrNameLst>
                                      </p:cBhvr>
                                    </p:animRot>
                                    <p:animRot by="-240000">
                                      <p:cBhvr>
                                        <p:cTn id="52" dur="200" fill="hold">
                                          <p:stCondLst>
                                            <p:cond delay="200"/>
                                          </p:stCondLst>
                                        </p:cTn>
                                        <p:tgtEl>
                                          <p:spTgt spid="14"/>
                                        </p:tgtEl>
                                        <p:attrNameLst>
                                          <p:attrName>r</p:attrName>
                                        </p:attrNameLst>
                                      </p:cBhvr>
                                    </p:animRot>
                                    <p:animRot by="240000">
                                      <p:cBhvr>
                                        <p:cTn id="53" dur="200" fill="hold">
                                          <p:stCondLst>
                                            <p:cond delay="400"/>
                                          </p:stCondLst>
                                        </p:cTn>
                                        <p:tgtEl>
                                          <p:spTgt spid="14"/>
                                        </p:tgtEl>
                                        <p:attrNameLst>
                                          <p:attrName>r</p:attrName>
                                        </p:attrNameLst>
                                      </p:cBhvr>
                                    </p:animRot>
                                    <p:animRot by="-240000">
                                      <p:cBhvr>
                                        <p:cTn id="54" dur="200" fill="hold">
                                          <p:stCondLst>
                                            <p:cond delay="600"/>
                                          </p:stCondLst>
                                        </p:cTn>
                                        <p:tgtEl>
                                          <p:spTgt spid="14"/>
                                        </p:tgtEl>
                                        <p:attrNameLst>
                                          <p:attrName>r</p:attrName>
                                        </p:attrNameLst>
                                      </p:cBhvr>
                                    </p:animRot>
                                    <p:animRot by="120000">
                                      <p:cBhvr>
                                        <p:cTn id="55" dur="200" fill="hold">
                                          <p:stCondLst>
                                            <p:cond delay="800"/>
                                          </p:stCondLst>
                                        </p:cTn>
                                        <p:tgtEl>
                                          <p:spTgt spid="14"/>
                                        </p:tgtEl>
                                        <p:attrNameLst>
                                          <p:attrName>r</p:attrName>
                                        </p:attrNameLst>
                                      </p:cBhvr>
                                    </p:animRot>
                                  </p:childTnLst>
                                </p:cTn>
                              </p:par>
                            </p:childTnLst>
                          </p:cTn>
                        </p:par>
                        <p:par>
                          <p:cTn id="56" fill="hold">
                            <p:stCondLst>
                              <p:cond delay="7000"/>
                            </p:stCondLst>
                            <p:childTnLst>
                              <p:par>
                                <p:cTn id="57" presetID="32" presetClass="emph" presetSubtype="0" fill="hold" nodeType="afterEffect">
                                  <p:stCondLst>
                                    <p:cond delay="0"/>
                                  </p:stCondLst>
                                  <p:childTnLst>
                                    <p:animRot by="120000">
                                      <p:cBhvr>
                                        <p:cTn id="58" dur="100" fill="hold">
                                          <p:stCondLst>
                                            <p:cond delay="0"/>
                                          </p:stCondLst>
                                        </p:cTn>
                                        <p:tgtEl>
                                          <p:spTgt spid="10"/>
                                        </p:tgtEl>
                                        <p:attrNameLst>
                                          <p:attrName>r</p:attrName>
                                        </p:attrNameLst>
                                      </p:cBhvr>
                                    </p:animRot>
                                    <p:animRot by="-240000">
                                      <p:cBhvr>
                                        <p:cTn id="59" dur="200" fill="hold">
                                          <p:stCondLst>
                                            <p:cond delay="200"/>
                                          </p:stCondLst>
                                        </p:cTn>
                                        <p:tgtEl>
                                          <p:spTgt spid="10"/>
                                        </p:tgtEl>
                                        <p:attrNameLst>
                                          <p:attrName>r</p:attrName>
                                        </p:attrNameLst>
                                      </p:cBhvr>
                                    </p:animRot>
                                    <p:animRot by="240000">
                                      <p:cBhvr>
                                        <p:cTn id="60" dur="200" fill="hold">
                                          <p:stCondLst>
                                            <p:cond delay="400"/>
                                          </p:stCondLst>
                                        </p:cTn>
                                        <p:tgtEl>
                                          <p:spTgt spid="10"/>
                                        </p:tgtEl>
                                        <p:attrNameLst>
                                          <p:attrName>r</p:attrName>
                                        </p:attrNameLst>
                                      </p:cBhvr>
                                    </p:animRot>
                                    <p:animRot by="-240000">
                                      <p:cBhvr>
                                        <p:cTn id="61" dur="200" fill="hold">
                                          <p:stCondLst>
                                            <p:cond delay="600"/>
                                          </p:stCondLst>
                                        </p:cTn>
                                        <p:tgtEl>
                                          <p:spTgt spid="10"/>
                                        </p:tgtEl>
                                        <p:attrNameLst>
                                          <p:attrName>r</p:attrName>
                                        </p:attrNameLst>
                                      </p:cBhvr>
                                    </p:animRot>
                                    <p:animRot by="120000">
                                      <p:cBhvr>
                                        <p:cTn id="62" dur="200" fill="hold">
                                          <p:stCondLst>
                                            <p:cond delay="8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228640"/>
          </a:xfrm>
        </p:spPr>
        <p:txBody>
          <a:bodyPr>
            <a:normAutofit fontScale="90000"/>
          </a:bodyPr>
          <a:lstStyle/>
          <a:p>
            <a:pPr algn="ctr"/>
            <a:r>
              <a:rPr lang="es-AR" dirty="0"/>
              <a:t>Datos relevantes</a:t>
            </a:r>
          </a:p>
        </p:txBody>
      </p:sp>
      <p:pic>
        <p:nvPicPr>
          <p:cNvPr id="1034" name="Picture 10" descr="Gráfico de respuestas de formularios. Título de la pregunta:  ¿Sabe si existe un número para denunciar casos de maltrato infantil en S.s de Jujuy?. Número de respuestas: 160 respuestas.">
            <a:extLst>
              <a:ext uri="{FF2B5EF4-FFF2-40B4-BE49-F238E27FC236}">
                <a16:creationId xmlns:a16="http://schemas.microsoft.com/office/drawing/2014/main" id="{48D6597D-BE92-4DAE-9130-9AD4641C6D3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548680"/>
            <a:ext cx="6629400" cy="3314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ráfico de respuestas de formularios. Título de la pregunta: En el caso de contestar sí, por favor puede especificar el número.. Número de respuestas: 15 respuestas.">
            <a:extLst>
              <a:ext uri="{FF2B5EF4-FFF2-40B4-BE49-F238E27FC236}">
                <a16:creationId xmlns:a16="http://schemas.microsoft.com/office/drawing/2014/main" id="{687D66AA-82CB-41E6-A133-D80CEF5986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1" y="3543300"/>
            <a:ext cx="6751850" cy="331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6" presetClass="entr" presetSubtype="16" fill="hold" nodeType="withEffect">
                                  <p:stCondLst>
                                    <p:cond delay="0"/>
                                  </p:stCondLst>
                                  <p:childTnLst>
                                    <p:set>
                                      <p:cBhvr>
                                        <p:cTn id="22" dur="1" fill="hold">
                                          <p:stCondLst>
                                            <p:cond delay="0"/>
                                          </p:stCondLst>
                                        </p:cTn>
                                        <p:tgtEl>
                                          <p:spTgt spid="1034"/>
                                        </p:tgtEl>
                                        <p:attrNameLst>
                                          <p:attrName>style.visibility</p:attrName>
                                        </p:attrNameLst>
                                      </p:cBhvr>
                                      <p:to>
                                        <p:strVal val="visible"/>
                                      </p:to>
                                    </p:set>
                                    <p:animEffect transition="in" filter="circle(in)">
                                      <p:cBhvr>
                                        <p:cTn id="23" dur="2000"/>
                                        <p:tgtEl>
                                          <p:spTgt spid="1034"/>
                                        </p:tgtEl>
                                      </p:cBhvr>
                                    </p:animEffect>
                                  </p:childTnLst>
                                </p:cTn>
                              </p:par>
                              <p:par>
                                <p:cTn id="24" presetID="6" presetClass="entr" presetSubtype="16" fill="hold" nodeType="withEffect">
                                  <p:stCondLst>
                                    <p:cond delay="0"/>
                                  </p:stCondLst>
                                  <p:childTnLst>
                                    <p:set>
                                      <p:cBhvr>
                                        <p:cTn id="25" dur="1" fill="hold">
                                          <p:stCondLst>
                                            <p:cond delay="0"/>
                                          </p:stCondLst>
                                        </p:cTn>
                                        <p:tgtEl>
                                          <p:spTgt spid="1036"/>
                                        </p:tgtEl>
                                        <p:attrNameLst>
                                          <p:attrName>style.visibility</p:attrName>
                                        </p:attrNameLst>
                                      </p:cBhvr>
                                      <p:to>
                                        <p:strVal val="visible"/>
                                      </p:to>
                                    </p:set>
                                    <p:animEffect transition="in" filter="circle(in)">
                                      <p:cBhvr>
                                        <p:cTn id="26" dur="20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357166"/>
            <a:ext cx="3286148" cy="1071570"/>
          </a:xfrm>
        </p:spPr>
        <p:txBody>
          <a:bodyPr>
            <a:normAutofit fontScale="90000"/>
          </a:bodyPr>
          <a:lstStyle/>
          <a:p>
            <a:r>
              <a:rPr lang="es-AR" sz="4000" u="sng" dirty="0">
                <a:solidFill>
                  <a:schemeClr val="accent5">
                    <a:lumMod val="75000"/>
                  </a:schemeClr>
                </a:solidFill>
              </a:rPr>
              <a:t>BIBLIOGRAFIA</a:t>
            </a:r>
            <a:br>
              <a:rPr lang="es-AR" dirty="0"/>
            </a:br>
            <a:endParaRPr lang="es-AR" dirty="0"/>
          </a:p>
        </p:txBody>
      </p:sp>
      <p:sp>
        <p:nvSpPr>
          <p:cNvPr id="3" name="2 Marcador de contenido"/>
          <p:cNvSpPr>
            <a:spLocks noGrp="1"/>
          </p:cNvSpPr>
          <p:nvPr>
            <p:ph idx="1"/>
          </p:nvPr>
        </p:nvSpPr>
        <p:spPr>
          <a:xfrm>
            <a:off x="428596" y="1142960"/>
            <a:ext cx="7239000" cy="5715040"/>
          </a:xfrm>
        </p:spPr>
        <p:txBody>
          <a:bodyPr>
            <a:normAutofit fontScale="55000" lnSpcReduction="20000"/>
          </a:bodyPr>
          <a:lstStyle/>
          <a:p>
            <a:pPr lvl="0"/>
            <a:r>
              <a:rPr lang="es-AR" dirty="0"/>
              <a:t>Aranes Usandizaga, J. I. (1997). La comunicación institucional y sus paradigmas: entre la racionalidad comunicativa y la lógica instrumental. </a:t>
            </a:r>
            <a:r>
              <a:rPr lang="es-AR" i="1" dirty="0" err="1"/>
              <a:t>Mediatika</a:t>
            </a:r>
            <a:r>
              <a:rPr lang="es-AR" dirty="0"/>
              <a:t>, (6), p.p. 51-98.</a:t>
            </a:r>
          </a:p>
          <a:p>
            <a:pPr lvl="0"/>
            <a:r>
              <a:rPr lang="es-AR" dirty="0"/>
              <a:t>Arias .M y </a:t>
            </a:r>
            <a:r>
              <a:rPr lang="es-AR" dirty="0" err="1"/>
              <a:t>Saltor</a:t>
            </a:r>
            <a:r>
              <a:rPr lang="es-AR" dirty="0"/>
              <a:t> E (2016) “Ética de legislación e Información” , Facultad de Humanidades y ciencias sociales de Jujuy, Argentina.</a:t>
            </a:r>
          </a:p>
          <a:p>
            <a:pPr lvl="0"/>
            <a:r>
              <a:rPr lang="es-AR" dirty="0" err="1"/>
              <a:t>Averbuj</a:t>
            </a:r>
            <a:r>
              <a:rPr lang="es-AR" dirty="0"/>
              <a:t>, G. (Ed.) (2010). Maltrato infantil: orientaciones para actuar desde la escuela. Buenos Aires, Argentina: Ministerio de Educación de la Nación.</a:t>
            </a:r>
          </a:p>
          <a:p>
            <a:pPr lvl="0"/>
            <a:r>
              <a:rPr lang="es-AR" dirty="0"/>
              <a:t>Berganza Conde, M. R., Ruiz San Román J. A., 2005. </a:t>
            </a:r>
            <a:r>
              <a:rPr lang="es-AR" i="1" dirty="0"/>
              <a:t>Investigar en comunicación: guía práctica de métodos y técnicas de investigación social en comunicación. </a:t>
            </a:r>
            <a:r>
              <a:rPr lang="es-AR" dirty="0"/>
              <a:t>España: McGraw-Hill. </a:t>
            </a:r>
          </a:p>
          <a:p>
            <a:pPr lvl="0"/>
            <a:r>
              <a:rPr lang="es-AR" dirty="0"/>
              <a:t>Cabero, J. (1998: 198) Impacto de las nuevas tecnologías de la información y la comunicación en las</a:t>
            </a:r>
          </a:p>
          <a:p>
            <a:pPr lvl="0"/>
            <a:r>
              <a:rPr lang="en-US" dirty="0"/>
              <a:t>CORNELISSEN, J. (2008). Corporate Communication: A guide to theory and practice. </a:t>
            </a:r>
            <a:r>
              <a:rPr lang="es-AR" dirty="0"/>
              <a:t>London: </a:t>
            </a:r>
            <a:r>
              <a:rPr lang="es-AR" dirty="0" err="1"/>
              <a:t>Sage</a:t>
            </a:r>
            <a:r>
              <a:rPr lang="es-AR" dirty="0"/>
              <a:t>.</a:t>
            </a:r>
          </a:p>
          <a:p>
            <a:pPr lvl="0"/>
            <a:r>
              <a:rPr lang="es-AR" dirty="0"/>
              <a:t>Díaz-Bravo, Laura, </a:t>
            </a:r>
            <a:r>
              <a:rPr lang="es-AR" dirty="0" err="1"/>
              <a:t>Torruco</a:t>
            </a:r>
            <a:r>
              <a:rPr lang="es-AR" dirty="0"/>
              <a:t>-García, Uri, Martínez-Hernández, </a:t>
            </a:r>
            <a:r>
              <a:rPr lang="es-AR" dirty="0" err="1"/>
              <a:t>Mildred</a:t>
            </a:r>
            <a:r>
              <a:rPr lang="es-AR" dirty="0"/>
              <a:t>, &amp;  Varela-Ruiz, Margarita. (2013). La entrevista, recurso flexible y dinámico. </a:t>
            </a:r>
            <a:r>
              <a:rPr lang="es-AR" i="1" dirty="0"/>
              <a:t>Investigación en educación médica, </a:t>
            </a:r>
            <a:r>
              <a:rPr lang="es-AR" dirty="0"/>
              <a:t>2(7), 162-167. Recuperado en 1 de agosto de 2018, de </a:t>
            </a:r>
            <a:r>
              <a:rPr lang="es-AR" u="sng" dirty="0">
                <a:hlinkClick r:id="rId2"/>
              </a:rPr>
              <a:t>http://www.scielo.org.mx/scielo.php?script=sci_arttext&amp;pid=S2007-50572013000300009&amp;Ing=es&amp;tlng=es</a:t>
            </a:r>
            <a:r>
              <a:rPr lang="es-AR" dirty="0"/>
              <a:t>.</a:t>
            </a:r>
          </a:p>
          <a:p>
            <a:pPr lvl="0"/>
            <a:r>
              <a:rPr lang="es-AR" i="1" dirty="0"/>
              <a:t>Fuentes periodísticas (21 de marzo de 2012). </a:t>
            </a:r>
            <a:r>
              <a:rPr lang="es-AR" i="1" dirty="0" err="1"/>
              <a:t>SlideShare</a:t>
            </a:r>
            <a:r>
              <a:rPr lang="es-AR" i="1" dirty="0"/>
              <a:t>. Recuperado de: </a:t>
            </a:r>
            <a:r>
              <a:rPr lang="es-AR" i="1" u="sng" dirty="0">
                <a:hlinkClick r:id="rId3"/>
              </a:rPr>
              <a:t>https://es.slideshare.net/expresioninpahu/fuentes-periodisticas</a:t>
            </a:r>
            <a:r>
              <a:rPr lang="es-AR" i="1" dirty="0"/>
              <a:t>.</a:t>
            </a:r>
            <a:endParaRPr lang="es-AR" dirty="0"/>
          </a:p>
          <a:p>
            <a:pPr lvl="0"/>
            <a:r>
              <a:rPr lang="es-AR" dirty="0" err="1"/>
              <a:t>Gutierrez</a:t>
            </a:r>
            <a:r>
              <a:rPr lang="es-AR" dirty="0"/>
              <a:t>, H. (1997) “como incidir en la opinión pública”, Asociación Latinoamericana de Educación Radiofónica. ALE R. Valladolid 479 y Madrid, Quito, Ecuador.</a:t>
            </a:r>
          </a:p>
          <a:p>
            <a:endParaRPr lang="es-A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211</TotalTime>
  <Words>1114</Words>
  <Application>Microsoft Office PowerPoint</Application>
  <PresentationFormat>Presentación en pantalla (4:3)</PresentationFormat>
  <Paragraphs>72</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Arial Black</vt:lpstr>
      <vt:lpstr>Trebuchet MS</vt:lpstr>
      <vt:lpstr>Wingdings</vt:lpstr>
      <vt:lpstr>Wingdings 2</vt:lpstr>
      <vt:lpstr>Opulento</vt:lpstr>
      <vt:lpstr>“Le hace falta una cagada para que aprenda”: La sociedad, Institución SENAF y medios digitales ante el maltrato infantil      </vt:lpstr>
      <vt:lpstr>PREGUNTA DE INVESTIGACIÓN:  ¿De qué forma influye la institución “Secretaría de Niñez, Adolescencia y Familia” en la construcción de opinión pública sobre el maltrato infantil en la comunidad jujeña desde el día 23 al 29 de abril del año 2018?</vt:lpstr>
      <vt:lpstr>COMUNICACIÓN INSTITUCIONAL</vt:lpstr>
      <vt:lpstr>Opinión pública</vt:lpstr>
      <vt:lpstr>Comunicación interna DEL SENAF</vt:lpstr>
      <vt:lpstr>comunicación EXTERNA DEL SENAF</vt:lpstr>
      <vt:lpstr>Medios online relevados</vt:lpstr>
      <vt:lpstr>Datos relevantes</vt:lpstr>
      <vt:lpstr>BIBLIOGRAFIA </vt:lpstr>
      <vt:lpstr>BIBLIOGRAFIA</vt:lpstr>
    </vt:vector>
  </TitlesOfParts>
  <Company>Windows XP Titan Ultimate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Yanina Brañiz</cp:lastModifiedBy>
  <cp:revision>24</cp:revision>
  <dcterms:created xsi:type="dcterms:W3CDTF">2018-10-07T11:30:26Z</dcterms:created>
  <dcterms:modified xsi:type="dcterms:W3CDTF">2018-10-16T01:32:54Z</dcterms:modified>
</cp:coreProperties>
</file>