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63" r:id="rId3"/>
    <p:sldId id="262" r:id="rId4"/>
    <p:sldId id="258" r:id="rId5"/>
    <p:sldId id="261" r:id="rId6"/>
    <p:sldId id="260" r:id="rId7"/>
    <p:sldId id="259" r:id="rId8"/>
    <p:sldId id="257" r:id="rId9"/>
    <p:sldId id="264" r:id="rId10"/>
    <p:sldId id="265" r:id="rId1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E6D847A-0888-4335-ABFC-C1F8ABE097EE}" type="datetimeFigureOut">
              <a:rPr lang="es-AR" smtClean="0"/>
              <a:pPr/>
              <a:t>15/10/2018</a:t>
            </a:fld>
            <a:endParaRPr lang="es-AR"/>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AR"/>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F13F936-EA03-4204-89D3-D1E4DE9FACCA}"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p>
            <a:fld id="{CE6D847A-0888-4335-ABFC-C1F8ABE097EE}" type="datetimeFigureOut">
              <a:rPr lang="es-AR" smtClean="0"/>
              <a:pPr/>
              <a:t>15/10/2018</a:t>
            </a:fld>
            <a:endParaRPr lang="es-AR"/>
          </a:p>
        </p:txBody>
      </p:sp>
      <p:sp>
        <p:nvSpPr>
          <p:cNvPr id="5" name="4 Marcador de pie de página"/>
          <p:cNvSpPr>
            <a:spLocks noGrp="1"/>
          </p:cNvSpPr>
          <p:nvPr>
            <p:ph type="ftr" sz="quarter" idx="11"/>
          </p:nvPr>
        </p:nvSpPr>
        <p:spPr>
          <a:xfrm>
            <a:off x="457200" y="6556248"/>
            <a:ext cx="3657600" cy="228600"/>
          </a:xfrm>
        </p:spPr>
        <p:txBody>
          <a:bodyPr/>
          <a:lstStyle/>
          <a:p>
            <a:endParaRPr lang="es-AR"/>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E6D847A-0888-4335-ABFC-C1F8ABE097EE}" type="datetimeFigureOut">
              <a:rPr lang="es-AR" smtClean="0"/>
              <a:pPr/>
              <a:t>15/10/2018</a:t>
            </a:fld>
            <a:endParaRPr lang="es-AR"/>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AR"/>
          </a:p>
        </p:txBody>
      </p:sp>
      <p:sp>
        <p:nvSpPr>
          <p:cNvPr id="6" name="5 Marcador de número de diapositiva"/>
          <p:cNvSpPr>
            <a:spLocks noGrp="1"/>
          </p:cNvSpPr>
          <p:nvPr>
            <p:ph type="sldNum" sz="quarter" idx="12"/>
          </p:nvPr>
        </p:nvSpPr>
        <p:spPr>
          <a:xfrm>
            <a:off x="6733952" y="6555112"/>
            <a:ext cx="588336" cy="228600"/>
          </a:xfrm>
        </p:spPr>
        <p:txBody>
          <a:bodyPr/>
          <a:lstStyle/>
          <a:p>
            <a:fld id="{1F13F936-EA03-4204-89D3-D1E4DE9FACCA}"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CE6D847A-0888-4335-ABFC-C1F8ABE097EE}" type="datetimeFigureOut">
              <a:rPr lang="es-AR" smtClean="0"/>
              <a:pPr/>
              <a:t>15/10/2018</a:t>
            </a:fld>
            <a:endParaRPr lang="es-AR"/>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AR"/>
          </a:p>
        </p:txBody>
      </p:sp>
      <p:sp>
        <p:nvSpPr>
          <p:cNvPr id="4" name="3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a:t>Haga clic para modificar el estilo de texto del patrón</a:t>
            </a:r>
          </a:p>
        </p:txBody>
      </p:sp>
      <p:sp>
        <p:nvSpPr>
          <p:cNvPr id="5" name="4 Marcador de fecha"/>
          <p:cNvSpPr>
            <a:spLocks noGrp="1"/>
          </p:cNvSpPr>
          <p:nvPr>
            <p:ph type="dt" sz="half" idx="10"/>
          </p:nvPr>
        </p:nvSpPr>
        <p:spPr/>
        <p:txBody>
          <a:bodyPr/>
          <a:lstStyle/>
          <a:p>
            <a:fld id="{CE6D847A-0888-4335-ABFC-C1F8ABE097EE}" type="datetimeFigureOut">
              <a:rPr lang="es-AR" smtClean="0"/>
              <a:pPr/>
              <a:t>15/10/2018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F13F936-EA03-4204-89D3-D1E4DE9FACCA}" type="slidenum">
              <a:rPr lang="es-AR" smtClean="0"/>
              <a:pPr/>
              <a:t>‹Nº›</a:t>
            </a:fld>
            <a:endParaRPr lang="es-AR"/>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s-ES"/>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E6D847A-0888-4335-ABFC-C1F8ABE097EE}" type="datetimeFigureOut">
              <a:rPr lang="es-AR" smtClean="0"/>
              <a:pPr/>
              <a:t>15/10/2018</a:t>
            </a:fld>
            <a:endParaRPr lang="es-AR"/>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AR"/>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F13F936-EA03-4204-89D3-D1E4DE9FACCA}"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moebio.uchile.cl/24/meersohn.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jujuy.gov.a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s.slideshare.net/expresioninpahu/fuentes-periodisticas" TargetMode="External"/><Relationship Id="rId2" Type="http://schemas.openxmlformats.org/officeDocument/2006/relationships/hyperlink" Target="http://www.scielo.org.mx/scielo.php?script=sci_arttext&amp;pid=S2007-50572013000300009&amp;Ing=es&amp;tlng=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28662" y="714356"/>
            <a:ext cx="7929618" cy="2643206"/>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AR"/>
          </a:p>
        </p:txBody>
      </p:sp>
      <p:sp>
        <p:nvSpPr>
          <p:cNvPr id="2" name="1 Título"/>
          <p:cNvSpPr>
            <a:spLocks noGrp="1"/>
          </p:cNvSpPr>
          <p:nvPr>
            <p:ph type="ctrTitle"/>
          </p:nvPr>
        </p:nvSpPr>
        <p:spPr>
          <a:xfrm>
            <a:off x="1000100" y="357166"/>
            <a:ext cx="7786742" cy="4681550"/>
          </a:xfrm>
        </p:spPr>
        <p:txBody>
          <a:bodyPr/>
          <a:lstStyle/>
          <a:p>
            <a:pPr algn="ctr"/>
            <a:r>
              <a:rPr lang="es-AR" sz="2800" dirty="0">
                <a:solidFill>
                  <a:schemeClr val="accent2">
                    <a:lumMod val="20000"/>
                    <a:lumOff val="80000"/>
                  </a:schemeClr>
                </a:solidFill>
                <a:latin typeface="Arial Black" pitchFamily="34" charset="0"/>
              </a:rPr>
              <a:t>“</a:t>
            </a:r>
            <a:r>
              <a:rPr lang="es-AR" sz="2800" u="sng" dirty="0">
                <a:solidFill>
                  <a:schemeClr val="accent2">
                    <a:lumMod val="20000"/>
                    <a:lumOff val="80000"/>
                  </a:schemeClr>
                </a:solidFill>
                <a:latin typeface="Arial Black" pitchFamily="34" charset="0"/>
              </a:rPr>
              <a:t>Le hace falta una cagada para que aprenda”: La sociedad, Institución SENAF y medios digitales ante el maltrato infantil</a:t>
            </a:r>
            <a:r>
              <a:rPr lang="es-AR" sz="2800" dirty="0">
                <a:solidFill>
                  <a:schemeClr val="accent2">
                    <a:lumMod val="20000"/>
                    <a:lumOff val="80000"/>
                  </a:schemeClr>
                </a:solidFill>
                <a:latin typeface="Arial Black" pitchFamily="34" charset="0"/>
              </a:rPr>
              <a:t> </a:t>
            </a:r>
            <a:br>
              <a:rPr lang="es-AR" dirty="0"/>
            </a:br>
            <a:r>
              <a:rPr lang="es-AR" dirty="0"/>
              <a:t> </a:t>
            </a:r>
            <a:br>
              <a:rPr lang="es-AR" dirty="0"/>
            </a:br>
            <a:r>
              <a:rPr lang="es-AR" dirty="0"/>
              <a:t> </a:t>
            </a:r>
            <a:br>
              <a:rPr lang="es-AR" dirty="0"/>
            </a:br>
            <a:endParaRPr lang="es-AR" dirty="0"/>
          </a:p>
        </p:txBody>
      </p:sp>
      <p:sp>
        <p:nvSpPr>
          <p:cNvPr id="3" name="2 Subtítulo"/>
          <p:cNvSpPr>
            <a:spLocks noGrp="1"/>
          </p:cNvSpPr>
          <p:nvPr>
            <p:ph type="subTitle" idx="1"/>
          </p:nvPr>
        </p:nvSpPr>
        <p:spPr>
          <a:xfrm>
            <a:off x="3000364" y="4214818"/>
            <a:ext cx="5789590" cy="2318028"/>
          </a:xfrm>
        </p:spPr>
        <p:txBody>
          <a:bodyPr>
            <a:normAutofit/>
          </a:bodyPr>
          <a:lstStyle/>
          <a:p>
            <a:pPr algn="l"/>
            <a:r>
              <a:rPr lang="es-AR" dirty="0"/>
              <a:t>Grupo:</a:t>
            </a:r>
          </a:p>
          <a:p>
            <a:pPr algn="l"/>
            <a:r>
              <a:rPr lang="es-AR" dirty="0" err="1"/>
              <a:t>Vilte</a:t>
            </a:r>
            <a:r>
              <a:rPr lang="es-AR" dirty="0"/>
              <a:t>, Joel Diego CO-6648</a:t>
            </a:r>
          </a:p>
          <a:p>
            <a:pPr algn="l"/>
            <a:r>
              <a:rPr lang="es-AR" dirty="0"/>
              <a:t>Ontiveros, Dana Silvina CO-6659</a:t>
            </a:r>
          </a:p>
          <a:p>
            <a:pPr algn="l"/>
            <a:r>
              <a:rPr lang="es-AR" dirty="0"/>
              <a:t>Raspa, Marco Andrés CO-6657</a:t>
            </a:r>
          </a:p>
          <a:p>
            <a:pPr algn="l"/>
            <a:r>
              <a:rPr lang="es-AR" dirty="0"/>
              <a:t>Mayoral </a:t>
            </a:r>
            <a:r>
              <a:rPr lang="es-AR" dirty="0" err="1"/>
              <a:t>Brañiz</a:t>
            </a:r>
            <a:r>
              <a:rPr lang="es-AR" dirty="0"/>
              <a:t>, </a:t>
            </a:r>
            <a:r>
              <a:rPr lang="es-AR" dirty="0" err="1"/>
              <a:t>Yanina</a:t>
            </a:r>
            <a:r>
              <a:rPr lang="es-AR" dirty="0"/>
              <a:t> María Belén CO-6683</a:t>
            </a:r>
          </a:p>
        </p:txBody>
      </p:sp>
      <p:pic>
        <p:nvPicPr>
          <p:cNvPr id="6" name="Imagen 5">
            <a:extLst>
              <a:ext uri="{FF2B5EF4-FFF2-40B4-BE49-F238E27FC236}">
                <a16:creationId xmlns:a16="http://schemas.microsoft.com/office/drawing/2014/main" id="{A3B49671-C58B-433F-9908-376EC4E940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714752"/>
            <a:ext cx="2411201" cy="2564293"/>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16" presetClass="entr" presetSubtype="2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Horizontal)">
                                      <p:cBhvr>
                                        <p:cTn id="10" dur="2000"/>
                                        <p:tgtEl>
                                          <p:spTgt spid="3">
                                            <p:txEl>
                                              <p:pRg st="0" end="0"/>
                                            </p:txEl>
                                          </p:spTgt>
                                        </p:tgtEl>
                                      </p:cBhvr>
                                    </p:animEffect>
                                  </p:childTnLst>
                                </p:cTn>
                              </p:par>
                              <p:par>
                                <p:cTn id="11" presetID="16" presetClass="entr" presetSubtype="2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Horizontal)">
                                      <p:cBhvr>
                                        <p:cTn id="13" dur="2000"/>
                                        <p:tgtEl>
                                          <p:spTgt spid="3">
                                            <p:txEl>
                                              <p:pRg st="1" end="1"/>
                                            </p:txEl>
                                          </p:spTgt>
                                        </p:tgtEl>
                                      </p:cBhvr>
                                    </p:animEffect>
                                  </p:childTnLst>
                                </p:cTn>
                              </p:par>
                              <p:par>
                                <p:cTn id="14" presetID="16" presetClass="entr" presetSubtype="2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Horizontal)">
                                      <p:cBhvr>
                                        <p:cTn id="16" dur="2000"/>
                                        <p:tgtEl>
                                          <p:spTgt spid="3">
                                            <p:txEl>
                                              <p:pRg st="2" end="2"/>
                                            </p:txEl>
                                          </p:spTgt>
                                        </p:tgtEl>
                                      </p:cBhvr>
                                    </p:animEffect>
                                  </p:childTnLst>
                                </p:cTn>
                              </p:par>
                              <p:par>
                                <p:cTn id="17" presetID="16" presetClass="entr" presetSubtype="2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arn(inHorizontal)">
                                      <p:cBhvr>
                                        <p:cTn id="19" dur="2000"/>
                                        <p:tgtEl>
                                          <p:spTgt spid="3">
                                            <p:txEl>
                                              <p:pRg st="3" end="3"/>
                                            </p:txEl>
                                          </p:spTgt>
                                        </p:tgtEl>
                                      </p:cBhvr>
                                    </p:animEffect>
                                  </p:childTnLst>
                                </p:cTn>
                              </p:par>
                              <p:par>
                                <p:cTn id="20" presetID="16" presetClass="entr" presetSubtype="2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Horizontal)">
                                      <p:cBhvr>
                                        <p:cTn id="22" dur="2000"/>
                                        <p:tgtEl>
                                          <p:spTgt spid="3">
                                            <p:txEl>
                                              <p:pRg st="4" end="4"/>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heel(1)">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57422" y="142852"/>
            <a:ext cx="3328982" cy="608630"/>
          </a:xfrm>
        </p:spPr>
        <p:txBody>
          <a:bodyPr/>
          <a:lstStyle/>
          <a:p>
            <a:r>
              <a:rPr lang="es-AR" u="sng" dirty="0">
                <a:solidFill>
                  <a:schemeClr val="accent5">
                    <a:lumMod val="75000"/>
                  </a:schemeClr>
                </a:solidFill>
              </a:rPr>
              <a:t>BIBLIOGRAFIA</a:t>
            </a:r>
            <a:endParaRPr lang="es-AR" dirty="0"/>
          </a:p>
        </p:txBody>
      </p:sp>
      <p:sp>
        <p:nvSpPr>
          <p:cNvPr id="3" name="2 Marcador de contenido"/>
          <p:cNvSpPr>
            <a:spLocks noGrp="1"/>
          </p:cNvSpPr>
          <p:nvPr>
            <p:ph idx="1"/>
          </p:nvPr>
        </p:nvSpPr>
        <p:spPr>
          <a:xfrm>
            <a:off x="428596" y="1000108"/>
            <a:ext cx="7239000" cy="4846320"/>
          </a:xfrm>
        </p:spPr>
        <p:txBody>
          <a:bodyPr>
            <a:noAutofit/>
          </a:bodyPr>
          <a:lstStyle/>
          <a:p>
            <a:pPr lvl="0"/>
            <a:r>
              <a:rPr lang="es-AR" sz="1200" dirty="0"/>
              <a:t>Lorenzo, M. y otros (S. F) (coord.): Enfoques en la organización y dirección de instituciones educativas formales y no formales. Granada: Grupo Editorial Universitario.</a:t>
            </a:r>
          </a:p>
          <a:p>
            <a:pPr lvl="0"/>
            <a:r>
              <a:rPr lang="es-AR" sz="1200" dirty="0"/>
              <a:t>Martini S. (2000) “Periodismo, noticia y </a:t>
            </a:r>
            <a:r>
              <a:rPr lang="es-AR" sz="1200" dirty="0" err="1"/>
              <a:t>noticiabilidad</a:t>
            </a:r>
            <a:r>
              <a:rPr lang="es-AR" sz="1200" dirty="0"/>
              <a:t>”, Norma, Buenos Aires.</a:t>
            </a:r>
          </a:p>
          <a:p>
            <a:pPr lvl="0"/>
            <a:r>
              <a:rPr lang="es-AR" sz="1200" dirty="0"/>
              <a:t>MATA, M. y SCARAFIA, S. (1993). Lo que dicen las radios. Quito. ALER.</a:t>
            </a:r>
          </a:p>
          <a:p>
            <a:pPr lvl="0"/>
            <a:r>
              <a:rPr lang="es-AR" sz="1200" dirty="0" err="1"/>
              <a:t>Materán</a:t>
            </a:r>
            <a:r>
              <a:rPr lang="es-AR" sz="1200" dirty="0"/>
              <a:t>, A. (2008, Julio-Diciembre). Las representaciones sociales: un referente teórico para la investigación educativa. </a:t>
            </a:r>
            <a:r>
              <a:rPr lang="es-AR" sz="1200" i="1" dirty="0" err="1"/>
              <a:t>Geoenseñanza</a:t>
            </a:r>
            <a:r>
              <a:rPr lang="es-AR" sz="1200" i="1" dirty="0"/>
              <a:t>. </a:t>
            </a:r>
            <a:r>
              <a:rPr lang="es-AR" sz="1200" dirty="0"/>
              <a:t>Recuperado de:&lt;http://www.redalyc.org/articulo.oa?id=36021230010&gt; ISSN 1316-6077.</a:t>
            </a:r>
          </a:p>
          <a:p>
            <a:pPr lvl="0"/>
            <a:r>
              <a:rPr lang="es-AR" sz="1200" dirty="0" err="1"/>
              <a:t>Meersohn</a:t>
            </a:r>
            <a:r>
              <a:rPr lang="es-AR" sz="1200" dirty="0"/>
              <a:t>, C. (2005, 24 de octubre). Introducción a </a:t>
            </a:r>
            <a:r>
              <a:rPr lang="es-AR" sz="1200" dirty="0" err="1"/>
              <a:t>Teun</a:t>
            </a:r>
            <a:r>
              <a:rPr lang="es-AR" sz="1200" dirty="0"/>
              <a:t> Van </a:t>
            </a:r>
            <a:r>
              <a:rPr lang="es-AR" sz="1200" dirty="0" err="1"/>
              <a:t>Dijk</a:t>
            </a:r>
            <a:r>
              <a:rPr lang="es-AR" sz="1200" dirty="0"/>
              <a:t>: Análisis de Discurso. </a:t>
            </a:r>
            <a:r>
              <a:rPr lang="es-AR" sz="1200" i="1" dirty="0"/>
              <a:t>Cinta de </a:t>
            </a:r>
            <a:r>
              <a:rPr lang="es-AR" sz="1200" i="1" dirty="0" err="1"/>
              <a:t>moebio</a:t>
            </a:r>
            <a:r>
              <a:rPr lang="es-AR" sz="1200" dirty="0"/>
              <a:t>. Recuperado    de: </a:t>
            </a:r>
            <a:r>
              <a:rPr lang="es-AR" sz="1200" u="sng" dirty="0">
                <a:hlinkClick r:id="rId2"/>
              </a:rPr>
              <a:t>www.moebio.uchile.cl/24/meersohn.htm</a:t>
            </a:r>
            <a:r>
              <a:rPr lang="es-AR" sz="1200" dirty="0"/>
              <a:t>.</a:t>
            </a:r>
          </a:p>
          <a:p>
            <a:pPr lvl="0"/>
            <a:r>
              <a:rPr lang="es-AR" sz="1200" dirty="0" err="1"/>
              <a:t>Rodrich</a:t>
            </a:r>
            <a:r>
              <a:rPr lang="es-AR" sz="1200" dirty="0"/>
              <a:t> Portugal, R. (17 de mayo de 2012). Fundamentos de la Comunicación Institucional: una aproximación histórica y conceptual de la profesión</a:t>
            </a:r>
            <a:r>
              <a:rPr lang="es-AR" sz="1200" i="1" dirty="0"/>
              <a:t>. Revista de Comunicación</a:t>
            </a:r>
            <a:r>
              <a:rPr lang="es-AR" sz="1200" dirty="0"/>
              <a:t>, (11), p.p. 212-234.</a:t>
            </a:r>
          </a:p>
          <a:p>
            <a:pPr lvl="0"/>
            <a:r>
              <a:rPr lang="es-AR" sz="1200" dirty="0"/>
              <a:t>Rondoletto  .M  Agüero .R, (S.F:4) ¨Cuaderno bibliográfico residencia profesional de comunicación social¨</a:t>
            </a:r>
          </a:p>
          <a:p>
            <a:pPr lvl="0"/>
            <a:r>
              <a:rPr lang="es-AR" sz="1200" dirty="0" err="1"/>
              <a:t>Tapella</a:t>
            </a:r>
            <a:r>
              <a:rPr lang="es-AR" sz="1200" dirty="0"/>
              <a:t>, E. (2007). El mapeo de Actores Claves, documento de trabajo del proyecto “ Efectos de la biodiversidad funcional sobre procesos </a:t>
            </a:r>
            <a:r>
              <a:rPr lang="es-AR" sz="1200" dirty="0" err="1"/>
              <a:t>ecosistémicos</a:t>
            </a:r>
            <a:r>
              <a:rPr lang="es-AR" sz="1200" dirty="0"/>
              <a:t>, servicios </a:t>
            </a:r>
            <a:r>
              <a:rPr lang="es-AR" sz="1200" dirty="0" err="1"/>
              <a:t>ecosistémicos</a:t>
            </a:r>
            <a:r>
              <a:rPr lang="es-AR" sz="1200" dirty="0"/>
              <a:t> y sustentabilidad en las Américas: un abordaje interdisciplinario”, Universidad Nacional de Córdoba, Inter-American </a:t>
            </a:r>
            <a:r>
              <a:rPr lang="es-AR" sz="1200" dirty="0" err="1"/>
              <a:t>Institute</a:t>
            </a:r>
            <a:r>
              <a:rPr lang="es-AR" sz="1200" dirty="0"/>
              <a:t> </a:t>
            </a:r>
            <a:r>
              <a:rPr lang="es-AR" sz="1200" dirty="0" err="1"/>
              <a:t>for</a:t>
            </a:r>
            <a:r>
              <a:rPr lang="es-AR" sz="1200" dirty="0"/>
              <a:t> Global </a:t>
            </a:r>
            <a:r>
              <a:rPr lang="es-AR" sz="1200" dirty="0" err="1"/>
              <a:t>Change</a:t>
            </a:r>
            <a:r>
              <a:rPr lang="es-AR" sz="1200" dirty="0"/>
              <a:t> </a:t>
            </a:r>
            <a:r>
              <a:rPr lang="es-AR" sz="1200" dirty="0" err="1"/>
              <a:t>Research</a:t>
            </a:r>
            <a:r>
              <a:rPr lang="es-AR" sz="1200" dirty="0"/>
              <a:t> (IAI).</a:t>
            </a:r>
          </a:p>
          <a:p>
            <a:pPr lvl="0"/>
            <a:r>
              <a:rPr lang="es-AR" sz="1200" dirty="0"/>
              <a:t>Urbano, C. A. y </a:t>
            </a:r>
            <a:r>
              <a:rPr lang="es-AR" sz="1200" dirty="0" err="1"/>
              <a:t>Yuni</a:t>
            </a:r>
            <a:r>
              <a:rPr lang="es-AR" sz="1200" dirty="0"/>
              <a:t>, J. A. (2006). </a:t>
            </a:r>
            <a:r>
              <a:rPr lang="es-AR" sz="1200" i="1" dirty="0"/>
              <a:t>Técnicas para investigar: recursos metodológicos para la preparación de proyectos de investigación, </a:t>
            </a:r>
            <a:r>
              <a:rPr lang="es-AR" sz="1200" dirty="0"/>
              <a:t>Córdoba, Argentina: Brujas.</a:t>
            </a:r>
          </a:p>
          <a:p>
            <a:pPr lvl="0"/>
            <a:r>
              <a:rPr lang="es-AR" sz="1200" dirty="0"/>
              <a:t>Vinuesa, L. (2005), “Investigar en Comunicación”, guía práctica de técnicas y métodos en comunicación, Mc </a:t>
            </a:r>
            <a:r>
              <a:rPr lang="es-AR" sz="1200" dirty="0" err="1"/>
              <a:t>Graw</a:t>
            </a:r>
            <a:r>
              <a:rPr lang="es-AR" sz="1200" dirty="0"/>
              <a:t> Hill.</a:t>
            </a:r>
          </a:p>
          <a:p>
            <a:endParaRPr lang="es-AR" sz="12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0"/>
            <a:ext cx="7400948" cy="2071678"/>
          </a:xfrm>
        </p:spPr>
        <p:txBody>
          <a:bodyPr>
            <a:normAutofit/>
          </a:bodyPr>
          <a:lstStyle/>
          <a:p>
            <a:pPr algn="ctr"/>
            <a:r>
              <a:rPr lang="es-AR" sz="1800" dirty="0">
                <a:solidFill>
                  <a:schemeClr val="accent1">
                    <a:lumMod val="50000"/>
                  </a:schemeClr>
                </a:solidFill>
              </a:rPr>
              <a:t>PREGUNTA DE INVESTIGACIÓN:</a:t>
            </a:r>
            <a:br>
              <a:rPr lang="es-AR" sz="1800" dirty="0">
                <a:solidFill>
                  <a:schemeClr val="accent2">
                    <a:lumMod val="40000"/>
                    <a:lumOff val="60000"/>
                  </a:schemeClr>
                </a:solidFill>
              </a:rPr>
            </a:br>
            <a:br>
              <a:rPr lang="es-AR" sz="1800" dirty="0">
                <a:solidFill>
                  <a:schemeClr val="accent2">
                    <a:lumMod val="40000"/>
                    <a:lumOff val="60000"/>
                  </a:schemeClr>
                </a:solidFill>
              </a:rPr>
            </a:br>
            <a:r>
              <a:rPr lang="es-AR" sz="1800" dirty="0">
                <a:solidFill>
                  <a:schemeClr val="accent2">
                    <a:lumMod val="40000"/>
                    <a:lumOff val="60000"/>
                  </a:schemeClr>
                </a:solidFill>
              </a:rPr>
              <a:t>¿De qué forma influye la institución “Secretaría de Niñez, Adolescencia y Familia” en la construcción de opinión pública sobre el maltrato infantil en la comunidad jujeña desde el día 23 al 29 de abril del año 2018?</a:t>
            </a:r>
          </a:p>
        </p:txBody>
      </p:sp>
      <p:sp>
        <p:nvSpPr>
          <p:cNvPr id="3" name="2 Marcador de contenido"/>
          <p:cNvSpPr>
            <a:spLocks noGrp="1"/>
          </p:cNvSpPr>
          <p:nvPr>
            <p:ph idx="1"/>
          </p:nvPr>
        </p:nvSpPr>
        <p:spPr>
          <a:xfrm>
            <a:off x="428596" y="2428868"/>
            <a:ext cx="7239000" cy="4241182"/>
          </a:xfrm>
        </p:spPr>
        <p:txBody>
          <a:bodyPr>
            <a:normAutofit fontScale="85000" lnSpcReduction="10000"/>
          </a:bodyPr>
          <a:lstStyle/>
          <a:p>
            <a:pPr algn="ctr">
              <a:buNone/>
            </a:pPr>
            <a:r>
              <a:rPr lang="es-AR" sz="2000" b="1" dirty="0">
                <a:solidFill>
                  <a:schemeClr val="accent1">
                    <a:lumMod val="50000"/>
                  </a:schemeClr>
                </a:solidFill>
              </a:rPr>
              <a:t>Objetivo general</a:t>
            </a:r>
          </a:p>
          <a:p>
            <a:r>
              <a:rPr lang="es-AR" sz="2000" dirty="0"/>
              <a:t>Determinar de qué forma influye la institución “Secretaría de Niñez, Adolescencia y Familia” en la construcción de opinión pública sobre el maltrato infantil en la comunidad jujeña desde el día 23 al 29 de abril del año 2018.</a:t>
            </a:r>
          </a:p>
          <a:p>
            <a:pPr lvl="0" algn="ctr">
              <a:buNone/>
            </a:pPr>
            <a:r>
              <a:rPr lang="es-AR" sz="2000" b="1" dirty="0">
                <a:solidFill>
                  <a:schemeClr val="accent1">
                    <a:lumMod val="50000"/>
                  </a:schemeClr>
                </a:solidFill>
              </a:rPr>
              <a:t>Objetivos específicos</a:t>
            </a:r>
          </a:p>
          <a:p>
            <a:pPr lvl="0"/>
            <a:r>
              <a:rPr lang="es-AR" sz="2000" dirty="0"/>
              <a:t>Determinar el funcionamiento de la comunicación interna y externa del SENAF.</a:t>
            </a:r>
          </a:p>
          <a:p>
            <a:pPr lvl="0"/>
            <a:r>
              <a:rPr lang="es-AR" sz="2000" dirty="0"/>
              <a:t>Determinar cómo los medios digitales construyen una imagen institucional del SENAF y abordan la problemática del maltrato infantil</a:t>
            </a:r>
          </a:p>
          <a:p>
            <a:pPr lvl="0"/>
            <a:r>
              <a:rPr lang="es-AR" sz="2000" dirty="0"/>
              <a:t>Analizar entrevistas y encuestas al público sobre maltrato infantil.</a:t>
            </a:r>
          </a:p>
          <a:p>
            <a:pPr lvl="0"/>
            <a:r>
              <a:rPr lang="es-AR" sz="2000" dirty="0"/>
              <a:t>Evidenciar si la información de casos de maltrato infantil en medios digitales  relevados afectan a la formación de opinión pública.</a:t>
            </a:r>
          </a:p>
          <a:p>
            <a:endParaRPr lang="es-AR" sz="2000" dirty="0"/>
          </a:p>
          <a:p>
            <a:endParaRPr lang="es-A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circle(in)">
                                      <p:cBhvr>
                                        <p:cTn id="13" dur="2000"/>
                                        <p:tgtEl>
                                          <p:spTgt spid="3">
                                            <p:txEl>
                                              <p:pRg st="1" end="1"/>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circle(in)">
                                      <p:cBhvr>
                                        <p:cTn id="16" dur="2000"/>
                                        <p:tgtEl>
                                          <p:spTgt spid="3">
                                            <p:txEl>
                                              <p:pRg st="2" end="2"/>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circle(in)">
                                      <p:cBhvr>
                                        <p:cTn id="19" dur="2000"/>
                                        <p:tgtEl>
                                          <p:spTgt spid="3">
                                            <p:txEl>
                                              <p:pRg st="3" end="3"/>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circle(in)">
                                      <p:cBhvr>
                                        <p:cTn id="25" dur="2000"/>
                                        <p:tgtEl>
                                          <p:spTgt spid="3">
                                            <p:txEl>
                                              <p:pRg st="5" end="5"/>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circle(in)">
                                      <p:cBhvr>
                                        <p:cTn id="28"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2433" y="175371"/>
            <a:ext cx="7239000" cy="822944"/>
          </a:xfrm>
        </p:spPr>
        <p:txBody>
          <a:bodyPr/>
          <a:lstStyle/>
          <a:p>
            <a:r>
              <a:rPr lang="es-AR" dirty="0">
                <a:solidFill>
                  <a:schemeClr val="bg2">
                    <a:lumMod val="50000"/>
                  </a:schemeClr>
                </a:solidFill>
              </a:rPr>
              <a:t>COMUNICACIÓN INSTITUCIONAL</a:t>
            </a:r>
          </a:p>
        </p:txBody>
      </p:sp>
      <p:sp>
        <p:nvSpPr>
          <p:cNvPr id="7" name="6 Flecha abajo"/>
          <p:cNvSpPr/>
          <p:nvPr/>
        </p:nvSpPr>
        <p:spPr>
          <a:xfrm rot="1402115">
            <a:off x="2751910" y="1127934"/>
            <a:ext cx="415487" cy="634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Flecha abajo"/>
          <p:cNvSpPr/>
          <p:nvPr/>
        </p:nvSpPr>
        <p:spPr>
          <a:xfrm rot="20421267">
            <a:off x="4952270" y="1122932"/>
            <a:ext cx="415487" cy="634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8 CuadroTexto"/>
          <p:cNvSpPr txBox="1"/>
          <p:nvPr/>
        </p:nvSpPr>
        <p:spPr>
          <a:xfrm>
            <a:off x="571472" y="1785926"/>
            <a:ext cx="2893741" cy="369332"/>
          </a:xfrm>
          <a:prstGeom prst="rect">
            <a:avLst/>
          </a:prstGeom>
          <a:noFill/>
        </p:spPr>
        <p:txBody>
          <a:bodyPr wrap="none" rtlCol="0">
            <a:spAutoFit/>
          </a:bodyPr>
          <a:lstStyle/>
          <a:p>
            <a:r>
              <a:rPr lang="es-AR" b="1" dirty="0"/>
              <a:t>COMUNICACIÓN EXTERNA</a:t>
            </a:r>
          </a:p>
        </p:txBody>
      </p:sp>
      <p:sp>
        <p:nvSpPr>
          <p:cNvPr id="10" name="9 CuadroTexto"/>
          <p:cNvSpPr txBox="1"/>
          <p:nvPr/>
        </p:nvSpPr>
        <p:spPr>
          <a:xfrm>
            <a:off x="4643438" y="1785926"/>
            <a:ext cx="2842445" cy="369332"/>
          </a:xfrm>
          <a:prstGeom prst="rect">
            <a:avLst/>
          </a:prstGeom>
          <a:noFill/>
        </p:spPr>
        <p:txBody>
          <a:bodyPr wrap="none" rtlCol="0">
            <a:spAutoFit/>
          </a:bodyPr>
          <a:lstStyle/>
          <a:p>
            <a:r>
              <a:rPr lang="es-AR" b="1" dirty="0"/>
              <a:t>COMUNICACIÓN INTERNA</a:t>
            </a:r>
          </a:p>
        </p:txBody>
      </p:sp>
      <p:sp>
        <p:nvSpPr>
          <p:cNvPr id="11" name="10 Abrir llave"/>
          <p:cNvSpPr/>
          <p:nvPr/>
        </p:nvSpPr>
        <p:spPr>
          <a:xfrm rot="16200000">
            <a:off x="3832645" y="321447"/>
            <a:ext cx="392909" cy="71438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s-AR" b="1" dirty="0"/>
          </a:p>
        </p:txBody>
      </p:sp>
      <p:sp>
        <p:nvSpPr>
          <p:cNvPr id="12" name="11 Rectángulo"/>
          <p:cNvSpPr/>
          <p:nvPr/>
        </p:nvSpPr>
        <p:spPr>
          <a:xfrm>
            <a:off x="342861" y="3979609"/>
            <a:ext cx="7168780"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IMAGEN</a:t>
            </a:r>
            <a:r>
              <a:rPr lang="es-E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r>
              <a:rPr lang="es-ES"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INSTITUCIONAL</a:t>
            </a:r>
            <a:endParaRPr lang="es-ES" sz="4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3" name="12 Flecha arriba"/>
          <p:cNvSpPr/>
          <p:nvPr/>
        </p:nvSpPr>
        <p:spPr>
          <a:xfrm>
            <a:off x="3786181" y="4950094"/>
            <a:ext cx="571504" cy="7143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dirty="0"/>
          </a:p>
        </p:txBody>
      </p:sp>
      <p:sp>
        <p:nvSpPr>
          <p:cNvPr id="14" name="13 Rectángulo"/>
          <p:cNvSpPr/>
          <p:nvPr/>
        </p:nvSpPr>
        <p:spPr>
          <a:xfrm>
            <a:off x="1167132" y="5750736"/>
            <a:ext cx="5809604" cy="923330"/>
          </a:xfrm>
          <a:prstGeom prst="rect">
            <a:avLst/>
          </a:prstGeom>
          <a:noFill/>
          <a:ln>
            <a:solidFill>
              <a:schemeClr val="tx2">
                <a:lumMod val="50000"/>
              </a:schemeClr>
            </a:solidFill>
          </a:ln>
        </p:spPr>
        <p:txBody>
          <a:bodyPr wrap="none" lIns="91440" tIns="45720" rIns="91440" bIns="45720">
            <a:spAutoFit/>
          </a:bodyPr>
          <a:lstStyle/>
          <a:p>
            <a:pPr algn="ctr"/>
            <a:r>
              <a:rPr lang="es-ES" sz="54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OPINION PÚBLICA</a:t>
            </a:r>
          </a:p>
        </p:txBody>
      </p:sp>
      <p:sp>
        <p:nvSpPr>
          <p:cNvPr id="15" name="14 CuadroTexto"/>
          <p:cNvSpPr txBox="1"/>
          <p:nvPr/>
        </p:nvSpPr>
        <p:spPr>
          <a:xfrm>
            <a:off x="4786316" y="5208880"/>
            <a:ext cx="1516762" cy="369332"/>
          </a:xfrm>
          <a:prstGeom prst="rect">
            <a:avLst/>
          </a:prstGeom>
          <a:noFill/>
        </p:spPr>
        <p:txBody>
          <a:bodyPr wrap="none" rtlCol="0">
            <a:spAutoFit/>
          </a:bodyPr>
          <a:lstStyle/>
          <a:p>
            <a:r>
              <a:rPr lang="es-AR" dirty="0"/>
              <a:t>Construcción</a:t>
            </a:r>
          </a:p>
        </p:txBody>
      </p:sp>
      <p:pic>
        <p:nvPicPr>
          <p:cNvPr id="4" name="Imagen 3">
            <a:extLst>
              <a:ext uri="{FF2B5EF4-FFF2-40B4-BE49-F238E27FC236}">
                <a16:creationId xmlns:a16="http://schemas.microsoft.com/office/drawing/2014/main" id="{E496DF61-ACE8-4CC5-B58A-7CDCC7B2F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8096" y="2114246"/>
            <a:ext cx="2033127" cy="1618648"/>
          </a:xfrm>
          <a:prstGeom prst="rect">
            <a:avLst/>
          </a:prstGeom>
        </p:spPr>
      </p:pic>
      <p:pic>
        <p:nvPicPr>
          <p:cNvPr id="6" name="Imagen 5">
            <a:extLst>
              <a:ext uri="{FF2B5EF4-FFF2-40B4-BE49-F238E27FC236}">
                <a16:creationId xmlns:a16="http://schemas.microsoft.com/office/drawing/2014/main" id="{C72EF071-E4BF-4907-8199-579D7C989A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694" y="2155258"/>
            <a:ext cx="2103088" cy="1614539"/>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edge">
                                      <p:cBhvr>
                                        <p:cTn id="10" dur="2000"/>
                                        <p:tgtEl>
                                          <p:spTgt spid="7"/>
                                        </p:tgtEl>
                                      </p:cBhvr>
                                    </p:animEffect>
                                  </p:childTnLst>
                                </p:cTn>
                              </p:par>
                              <p:par>
                                <p:cTn id="11" presetID="53" presetClass="entr" presetSubtype="16"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par>
                                <p:cTn id="16" presetID="16" presetClass="entr" presetSubtype="26"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Horizontal)">
                                      <p:cBhvr>
                                        <p:cTn id="18" dur="500"/>
                                        <p:tgtEl>
                                          <p:spTgt spid="10"/>
                                        </p:tgtEl>
                                      </p:cBhvr>
                                    </p:animEffect>
                                  </p:childTnLst>
                                </p:cTn>
                              </p:par>
                              <p:par>
                                <p:cTn id="19" presetID="16" presetClass="entr" presetSubtype="2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Horizontal)">
                                      <p:cBhvr>
                                        <p:cTn id="21" dur="500"/>
                                        <p:tgtEl>
                                          <p:spTgt spid="9"/>
                                        </p:tgtEl>
                                      </p:cBhvr>
                                    </p:animEffect>
                                  </p:childTnLst>
                                </p:cTn>
                              </p:par>
                              <p:par>
                                <p:cTn id="22" presetID="6" presetClass="emph" presetSubtype="0" fill="hold" grpId="0" nodeType="withEffect">
                                  <p:stCondLst>
                                    <p:cond delay="0"/>
                                  </p:stCondLst>
                                  <p:childTnLst>
                                    <p:animScale>
                                      <p:cBhvr>
                                        <p:cTn id="23" dur="2000" fill="hold"/>
                                        <p:tgtEl>
                                          <p:spTgt spid="15"/>
                                        </p:tgtEl>
                                      </p:cBhvr>
                                      <p:by x="150000" y="150000"/>
                                    </p:animScale>
                                  </p:childTnLst>
                                </p:cTn>
                              </p:par>
                              <p:par>
                                <p:cTn id="24" presetID="22" presetClass="entr" presetSubtype="4"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par>
                                <p:cTn id="27" presetID="8" presetClass="entr" presetSubtype="16" fill="hold" nodeType="withEffect">
                                  <p:stCondLst>
                                    <p:cond delay="0"/>
                                  </p:stCondLst>
                                  <p:childTnLst>
                                    <p:set>
                                      <p:cBhvr>
                                        <p:cTn id="28" dur="1" fill="hold">
                                          <p:stCondLst>
                                            <p:cond delay="0"/>
                                          </p:stCondLst>
                                        </p:cTn>
                                        <p:tgtEl>
                                          <p:spTgt spid="14">
                                            <p:txEl>
                                              <p:pRg st="0" end="0"/>
                                            </p:txEl>
                                          </p:spTgt>
                                        </p:tgtEl>
                                        <p:attrNameLst>
                                          <p:attrName>style.visibility</p:attrName>
                                        </p:attrNameLst>
                                      </p:cBhvr>
                                      <p:to>
                                        <p:strVal val="visible"/>
                                      </p:to>
                                    </p:set>
                                    <p:animEffect transition="in" filter="diamond(in)">
                                      <p:cBhvr>
                                        <p:cTn id="29" dur="2000"/>
                                        <p:tgtEl>
                                          <p:spTgt spid="14">
                                            <p:txEl>
                                              <p:pRg st="0" end="0"/>
                                            </p:txEl>
                                          </p:spTgt>
                                        </p:tgtEl>
                                      </p:cBhvr>
                                    </p:animEffect>
                                  </p:childTnLst>
                                </p:cTn>
                              </p:par>
                              <p:par>
                                <p:cTn id="30" presetID="32" presetClass="emph" presetSubtype="0" fill="hold" nodeType="withEffect">
                                  <p:stCondLst>
                                    <p:cond delay="0"/>
                                  </p:stCondLst>
                                  <p:childTnLst>
                                    <p:animRot by="120000">
                                      <p:cBhvr>
                                        <p:cTn id="31" dur="100" fill="hold">
                                          <p:stCondLst>
                                            <p:cond delay="0"/>
                                          </p:stCondLst>
                                        </p:cTn>
                                        <p:tgtEl>
                                          <p:spTgt spid="6"/>
                                        </p:tgtEl>
                                        <p:attrNameLst>
                                          <p:attrName>r</p:attrName>
                                        </p:attrNameLst>
                                      </p:cBhvr>
                                    </p:animRot>
                                    <p:animRot by="-240000">
                                      <p:cBhvr>
                                        <p:cTn id="32" dur="200" fill="hold">
                                          <p:stCondLst>
                                            <p:cond delay="200"/>
                                          </p:stCondLst>
                                        </p:cTn>
                                        <p:tgtEl>
                                          <p:spTgt spid="6"/>
                                        </p:tgtEl>
                                        <p:attrNameLst>
                                          <p:attrName>r</p:attrName>
                                        </p:attrNameLst>
                                      </p:cBhvr>
                                    </p:animRot>
                                    <p:animRot by="240000">
                                      <p:cBhvr>
                                        <p:cTn id="33" dur="200" fill="hold">
                                          <p:stCondLst>
                                            <p:cond delay="400"/>
                                          </p:stCondLst>
                                        </p:cTn>
                                        <p:tgtEl>
                                          <p:spTgt spid="6"/>
                                        </p:tgtEl>
                                        <p:attrNameLst>
                                          <p:attrName>r</p:attrName>
                                        </p:attrNameLst>
                                      </p:cBhvr>
                                    </p:animRot>
                                    <p:animRot by="-240000">
                                      <p:cBhvr>
                                        <p:cTn id="34" dur="200" fill="hold">
                                          <p:stCondLst>
                                            <p:cond delay="600"/>
                                          </p:stCondLst>
                                        </p:cTn>
                                        <p:tgtEl>
                                          <p:spTgt spid="6"/>
                                        </p:tgtEl>
                                        <p:attrNameLst>
                                          <p:attrName>r</p:attrName>
                                        </p:attrNameLst>
                                      </p:cBhvr>
                                    </p:animRot>
                                    <p:animRot by="120000">
                                      <p:cBhvr>
                                        <p:cTn id="35" dur="200" fill="hold">
                                          <p:stCondLst>
                                            <p:cond delay="800"/>
                                          </p:stCondLst>
                                        </p:cTn>
                                        <p:tgtEl>
                                          <p:spTgt spid="6"/>
                                        </p:tgtEl>
                                        <p:attrNameLst>
                                          <p:attrName>r</p:attrName>
                                        </p:attrNameLst>
                                      </p:cBhvr>
                                    </p:animRot>
                                  </p:childTnLst>
                                </p:cTn>
                              </p:par>
                              <p:par>
                                <p:cTn id="36" presetID="32" presetClass="emph" presetSubtype="0" fill="hold" nodeType="withEffect">
                                  <p:stCondLst>
                                    <p:cond delay="0"/>
                                  </p:stCondLst>
                                  <p:childTnLst>
                                    <p:animRot by="120000">
                                      <p:cBhvr>
                                        <p:cTn id="37" dur="100" fill="hold">
                                          <p:stCondLst>
                                            <p:cond delay="0"/>
                                          </p:stCondLst>
                                        </p:cTn>
                                        <p:tgtEl>
                                          <p:spTgt spid="4"/>
                                        </p:tgtEl>
                                        <p:attrNameLst>
                                          <p:attrName>r</p:attrName>
                                        </p:attrNameLst>
                                      </p:cBhvr>
                                    </p:animRot>
                                    <p:animRot by="-240000">
                                      <p:cBhvr>
                                        <p:cTn id="38" dur="200" fill="hold">
                                          <p:stCondLst>
                                            <p:cond delay="200"/>
                                          </p:stCondLst>
                                        </p:cTn>
                                        <p:tgtEl>
                                          <p:spTgt spid="4"/>
                                        </p:tgtEl>
                                        <p:attrNameLst>
                                          <p:attrName>r</p:attrName>
                                        </p:attrNameLst>
                                      </p:cBhvr>
                                    </p:animRot>
                                    <p:animRot by="240000">
                                      <p:cBhvr>
                                        <p:cTn id="39" dur="200" fill="hold">
                                          <p:stCondLst>
                                            <p:cond delay="400"/>
                                          </p:stCondLst>
                                        </p:cTn>
                                        <p:tgtEl>
                                          <p:spTgt spid="4"/>
                                        </p:tgtEl>
                                        <p:attrNameLst>
                                          <p:attrName>r</p:attrName>
                                        </p:attrNameLst>
                                      </p:cBhvr>
                                    </p:animRot>
                                    <p:animRot by="-240000">
                                      <p:cBhvr>
                                        <p:cTn id="40" dur="200" fill="hold">
                                          <p:stCondLst>
                                            <p:cond delay="600"/>
                                          </p:stCondLst>
                                        </p:cTn>
                                        <p:tgtEl>
                                          <p:spTgt spid="4"/>
                                        </p:tgtEl>
                                        <p:attrNameLst>
                                          <p:attrName>r</p:attrName>
                                        </p:attrNameLst>
                                      </p:cBhvr>
                                    </p:animRot>
                                    <p:animRot by="120000">
                                      <p:cBhvr>
                                        <p:cTn id="41"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8" grpId="0" animBg="1"/>
      <p:bldP spid="9" grpId="0"/>
      <p:bldP spid="10" grpId="0"/>
      <p:bldP spid="1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71736" y="214290"/>
            <a:ext cx="3900486" cy="537192"/>
          </a:xfrm>
        </p:spPr>
        <p:txBody>
          <a:bodyPr>
            <a:normAutofit fontScale="90000"/>
          </a:bodyPr>
          <a:lstStyle/>
          <a:p>
            <a:r>
              <a:rPr lang="es-AR" dirty="0">
                <a:solidFill>
                  <a:schemeClr val="accent5">
                    <a:lumMod val="75000"/>
                  </a:schemeClr>
                </a:solidFill>
              </a:rPr>
              <a:t>Opinión pública</a:t>
            </a:r>
          </a:p>
        </p:txBody>
      </p:sp>
      <p:sp>
        <p:nvSpPr>
          <p:cNvPr id="6" name="5 Flecha abajo"/>
          <p:cNvSpPr/>
          <p:nvPr/>
        </p:nvSpPr>
        <p:spPr>
          <a:xfrm rot="20117698">
            <a:off x="5701803" y="771235"/>
            <a:ext cx="428628"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Flecha abajo"/>
          <p:cNvSpPr/>
          <p:nvPr/>
        </p:nvSpPr>
        <p:spPr>
          <a:xfrm rot="1595817">
            <a:off x="2637537" y="772509"/>
            <a:ext cx="428628"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Flecha abajo"/>
          <p:cNvSpPr/>
          <p:nvPr/>
        </p:nvSpPr>
        <p:spPr>
          <a:xfrm>
            <a:off x="4214810" y="857232"/>
            <a:ext cx="428628" cy="7143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9" name="8 CuadroTexto"/>
          <p:cNvSpPr txBox="1"/>
          <p:nvPr/>
        </p:nvSpPr>
        <p:spPr>
          <a:xfrm>
            <a:off x="5929322" y="1571612"/>
            <a:ext cx="885179" cy="369332"/>
          </a:xfrm>
          <a:prstGeom prst="rect">
            <a:avLst/>
          </a:prstGeom>
          <a:noFill/>
        </p:spPr>
        <p:txBody>
          <a:bodyPr wrap="none" rtlCol="0">
            <a:spAutoFit/>
          </a:bodyPr>
          <a:lstStyle/>
          <a:p>
            <a:r>
              <a:rPr lang="es-AR" dirty="0"/>
              <a:t>Medios</a:t>
            </a:r>
          </a:p>
        </p:txBody>
      </p:sp>
      <p:sp>
        <p:nvSpPr>
          <p:cNvPr id="10" name="9 CuadroTexto"/>
          <p:cNvSpPr txBox="1"/>
          <p:nvPr/>
        </p:nvSpPr>
        <p:spPr>
          <a:xfrm>
            <a:off x="3143240" y="1643050"/>
            <a:ext cx="3589094" cy="646331"/>
          </a:xfrm>
          <a:prstGeom prst="rect">
            <a:avLst/>
          </a:prstGeom>
          <a:noFill/>
        </p:spPr>
        <p:txBody>
          <a:bodyPr wrap="square" rtlCol="0">
            <a:spAutoFit/>
          </a:bodyPr>
          <a:lstStyle/>
          <a:p>
            <a:r>
              <a:rPr lang="es-AR" dirty="0"/>
              <a:t>        Instituciones</a:t>
            </a:r>
          </a:p>
          <a:p>
            <a:r>
              <a:rPr lang="es-AR" dirty="0"/>
              <a:t>(instituido- instituyente)</a:t>
            </a:r>
          </a:p>
        </p:txBody>
      </p:sp>
      <p:sp>
        <p:nvSpPr>
          <p:cNvPr id="11" name="10 CuadroTexto"/>
          <p:cNvSpPr txBox="1"/>
          <p:nvPr/>
        </p:nvSpPr>
        <p:spPr>
          <a:xfrm>
            <a:off x="4408371" y="4682929"/>
            <a:ext cx="2268570" cy="646331"/>
          </a:xfrm>
          <a:prstGeom prst="rect">
            <a:avLst/>
          </a:prstGeom>
          <a:noFill/>
        </p:spPr>
        <p:txBody>
          <a:bodyPr wrap="none" rtlCol="0">
            <a:spAutoFit/>
          </a:bodyPr>
          <a:lstStyle/>
          <a:p>
            <a:pPr algn="ctr"/>
            <a:r>
              <a:rPr lang="es-AR" dirty="0"/>
              <a:t>Maltrato infantil</a:t>
            </a:r>
          </a:p>
          <a:p>
            <a:pPr algn="ctr"/>
            <a:r>
              <a:rPr lang="es-AR" dirty="0"/>
              <a:t>( entre otros temas)</a:t>
            </a:r>
          </a:p>
        </p:txBody>
      </p:sp>
      <p:sp>
        <p:nvSpPr>
          <p:cNvPr id="12" name="11 Cerrar llave"/>
          <p:cNvSpPr/>
          <p:nvPr/>
        </p:nvSpPr>
        <p:spPr>
          <a:xfrm rot="5400000">
            <a:off x="3714744" y="-571528"/>
            <a:ext cx="857256" cy="6286544"/>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s-AR"/>
          </a:p>
        </p:txBody>
      </p:sp>
      <p:sp>
        <p:nvSpPr>
          <p:cNvPr id="13" name="12 CuadroTexto"/>
          <p:cNvSpPr txBox="1"/>
          <p:nvPr/>
        </p:nvSpPr>
        <p:spPr>
          <a:xfrm>
            <a:off x="1958523" y="3069128"/>
            <a:ext cx="4413388" cy="369332"/>
          </a:xfrm>
          <a:prstGeom prst="rect">
            <a:avLst/>
          </a:prstGeom>
          <a:noFill/>
        </p:spPr>
        <p:txBody>
          <a:bodyPr wrap="none" rtlCol="0">
            <a:spAutoFit/>
          </a:bodyPr>
          <a:lstStyle/>
          <a:p>
            <a:r>
              <a:rPr lang="es-AR" dirty="0"/>
              <a:t>Experiencias en el contexto social actual</a:t>
            </a:r>
          </a:p>
        </p:txBody>
      </p:sp>
      <p:sp>
        <p:nvSpPr>
          <p:cNvPr id="14" name="13 CuadroTexto"/>
          <p:cNvSpPr txBox="1"/>
          <p:nvPr/>
        </p:nvSpPr>
        <p:spPr>
          <a:xfrm>
            <a:off x="1500166" y="1571612"/>
            <a:ext cx="1636987" cy="646331"/>
          </a:xfrm>
          <a:prstGeom prst="rect">
            <a:avLst/>
          </a:prstGeom>
          <a:noFill/>
        </p:spPr>
        <p:txBody>
          <a:bodyPr wrap="none" rtlCol="0">
            <a:spAutoFit/>
          </a:bodyPr>
          <a:lstStyle/>
          <a:p>
            <a:pPr algn="ctr"/>
            <a:r>
              <a:rPr lang="es-AR" dirty="0"/>
              <a:t>Interacciones </a:t>
            </a:r>
          </a:p>
          <a:p>
            <a:pPr algn="ctr"/>
            <a:r>
              <a:rPr lang="es-AR" dirty="0"/>
              <a:t>con otros</a:t>
            </a:r>
          </a:p>
        </p:txBody>
      </p:sp>
      <p:sp>
        <p:nvSpPr>
          <p:cNvPr id="15" name="14 Flecha abajo"/>
          <p:cNvSpPr/>
          <p:nvPr/>
        </p:nvSpPr>
        <p:spPr>
          <a:xfrm rot="20349551">
            <a:off x="4185961" y="3421442"/>
            <a:ext cx="357190"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6" name="15 CuadroTexto"/>
          <p:cNvSpPr txBox="1"/>
          <p:nvPr/>
        </p:nvSpPr>
        <p:spPr>
          <a:xfrm>
            <a:off x="4518419" y="3739680"/>
            <a:ext cx="2000264" cy="369332"/>
          </a:xfrm>
          <a:prstGeom prst="rect">
            <a:avLst/>
          </a:prstGeom>
          <a:noFill/>
        </p:spPr>
        <p:txBody>
          <a:bodyPr wrap="square" rtlCol="0">
            <a:spAutoFit/>
          </a:bodyPr>
          <a:lstStyle/>
          <a:p>
            <a:r>
              <a:rPr lang="es-AR" dirty="0"/>
              <a:t>Representaciones </a:t>
            </a:r>
          </a:p>
        </p:txBody>
      </p:sp>
      <p:pic>
        <p:nvPicPr>
          <p:cNvPr id="4" name="Imagen 3">
            <a:extLst>
              <a:ext uri="{FF2B5EF4-FFF2-40B4-BE49-F238E27FC236}">
                <a16:creationId xmlns:a16="http://schemas.microsoft.com/office/drawing/2014/main" id="{A8252F84-4110-4AC6-8FCB-57523BC0F7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844" y="4186625"/>
            <a:ext cx="3694381" cy="2640751"/>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dissolve">
                                      <p:cBhvr>
                                        <p:cTn id="19" dur="500"/>
                                        <p:tgtEl>
                                          <p:spTgt spid="10"/>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par>
                                <p:cTn id="23" presetID="9" presetClass="entr" presetSubtype="0" fill="hold" nodeType="withEffect">
                                  <p:stCondLst>
                                    <p:cond delay="0"/>
                                  </p:stCondLst>
                                  <p:childTnLst>
                                    <p:set>
                                      <p:cBhvr>
                                        <p:cTn id="24" dur="1" fill="hold">
                                          <p:stCondLst>
                                            <p:cond delay="0"/>
                                          </p:stCondLst>
                                        </p:cTn>
                                        <p:tgtEl>
                                          <p:spTgt spid="13">
                                            <p:txEl>
                                              <p:pRg st="0" end="0"/>
                                            </p:txEl>
                                          </p:spTgt>
                                        </p:tgtEl>
                                        <p:attrNameLst>
                                          <p:attrName>style.visibility</p:attrName>
                                        </p:attrNameLst>
                                      </p:cBhvr>
                                      <p:to>
                                        <p:strVal val="visible"/>
                                      </p:to>
                                    </p:set>
                                    <p:animEffect transition="in" filter="dissolve">
                                      <p:cBhvr>
                                        <p:cTn id="25" dur="500"/>
                                        <p:tgtEl>
                                          <p:spTgt spid="13">
                                            <p:txEl>
                                              <p:pRg st="0" end="0"/>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animEffect transition="in" filter="blinds(horizontal)">
                                      <p:cBhvr>
                                        <p:cTn id="28" dur="500"/>
                                        <p:tgtEl>
                                          <p:spTgt spid="11">
                                            <p:txEl>
                                              <p:pRg st="0" end="0"/>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animEffect transition="in" filter="blinds(horizontal)">
                                      <p:cBhvr>
                                        <p:cTn id="31" dur="500"/>
                                        <p:tgtEl>
                                          <p:spTgt spid="11">
                                            <p:txEl>
                                              <p:pRg st="1" end="1"/>
                                            </p:txEl>
                                          </p:spTgt>
                                        </p:tgtEl>
                                      </p:cBhvr>
                                    </p:animEffect>
                                  </p:childTnLst>
                                </p:cTn>
                              </p:par>
                              <p:par>
                                <p:cTn id="32" presetID="26"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wipe(down)">
                                      <p:cBhvr>
                                        <p:cTn id="34" dur="580">
                                          <p:stCondLst>
                                            <p:cond delay="0"/>
                                          </p:stCondLst>
                                        </p:cTn>
                                        <p:tgtEl>
                                          <p:spTgt spid="16"/>
                                        </p:tgtEl>
                                      </p:cBhvr>
                                    </p:animEffect>
                                    <p:anim calcmode="lin" valueType="num">
                                      <p:cBhvr>
                                        <p:cTn id="35"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0" dur="26">
                                          <p:stCondLst>
                                            <p:cond delay="650"/>
                                          </p:stCondLst>
                                        </p:cTn>
                                        <p:tgtEl>
                                          <p:spTgt spid="16"/>
                                        </p:tgtEl>
                                      </p:cBhvr>
                                      <p:to x="100000" y="60000"/>
                                    </p:animScale>
                                    <p:animScale>
                                      <p:cBhvr>
                                        <p:cTn id="41" dur="166" decel="50000">
                                          <p:stCondLst>
                                            <p:cond delay="676"/>
                                          </p:stCondLst>
                                        </p:cTn>
                                        <p:tgtEl>
                                          <p:spTgt spid="16"/>
                                        </p:tgtEl>
                                      </p:cBhvr>
                                      <p:to x="100000" y="100000"/>
                                    </p:animScale>
                                    <p:animScale>
                                      <p:cBhvr>
                                        <p:cTn id="42" dur="26">
                                          <p:stCondLst>
                                            <p:cond delay="1312"/>
                                          </p:stCondLst>
                                        </p:cTn>
                                        <p:tgtEl>
                                          <p:spTgt spid="16"/>
                                        </p:tgtEl>
                                      </p:cBhvr>
                                      <p:to x="100000" y="80000"/>
                                    </p:animScale>
                                    <p:animScale>
                                      <p:cBhvr>
                                        <p:cTn id="43" dur="166" decel="50000">
                                          <p:stCondLst>
                                            <p:cond delay="1338"/>
                                          </p:stCondLst>
                                        </p:cTn>
                                        <p:tgtEl>
                                          <p:spTgt spid="16"/>
                                        </p:tgtEl>
                                      </p:cBhvr>
                                      <p:to x="100000" y="100000"/>
                                    </p:animScale>
                                    <p:animScale>
                                      <p:cBhvr>
                                        <p:cTn id="44" dur="26">
                                          <p:stCondLst>
                                            <p:cond delay="1642"/>
                                          </p:stCondLst>
                                        </p:cTn>
                                        <p:tgtEl>
                                          <p:spTgt spid="16"/>
                                        </p:tgtEl>
                                      </p:cBhvr>
                                      <p:to x="100000" y="90000"/>
                                    </p:animScale>
                                    <p:animScale>
                                      <p:cBhvr>
                                        <p:cTn id="45" dur="166" decel="50000">
                                          <p:stCondLst>
                                            <p:cond delay="1668"/>
                                          </p:stCondLst>
                                        </p:cTn>
                                        <p:tgtEl>
                                          <p:spTgt spid="16"/>
                                        </p:tgtEl>
                                      </p:cBhvr>
                                      <p:to x="100000" y="100000"/>
                                    </p:animScale>
                                    <p:animScale>
                                      <p:cBhvr>
                                        <p:cTn id="46" dur="26">
                                          <p:stCondLst>
                                            <p:cond delay="1808"/>
                                          </p:stCondLst>
                                        </p:cTn>
                                        <p:tgtEl>
                                          <p:spTgt spid="16"/>
                                        </p:tgtEl>
                                      </p:cBhvr>
                                      <p:to x="100000" y="95000"/>
                                    </p:animScale>
                                    <p:animScale>
                                      <p:cBhvr>
                                        <p:cTn id="47" dur="166" decel="50000">
                                          <p:stCondLst>
                                            <p:cond delay="1834"/>
                                          </p:stCondLst>
                                        </p:cTn>
                                        <p:tgtEl>
                                          <p:spTgt spid="16"/>
                                        </p:tgtEl>
                                      </p:cBhvr>
                                      <p:to x="100000" y="100000"/>
                                    </p:animScale>
                                  </p:childTnLst>
                                </p:cTn>
                              </p:par>
                              <p:par>
                                <p:cTn id="48" presetID="32" presetClass="emph" presetSubtype="0" fill="hold" nodeType="withEffect">
                                  <p:stCondLst>
                                    <p:cond delay="0"/>
                                  </p:stCondLst>
                                  <p:childTnLst>
                                    <p:animRot by="120000">
                                      <p:cBhvr>
                                        <p:cTn id="49" dur="100" fill="hold">
                                          <p:stCondLst>
                                            <p:cond delay="0"/>
                                          </p:stCondLst>
                                        </p:cTn>
                                        <p:tgtEl>
                                          <p:spTgt spid="4"/>
                                        </p:tgtEl>
                                        <p:attrNameLst>
                                          <p:attrName>r</p:attrName>
                                        </p:attrNameLst>
                                      </p:cBhvr>
                                    </p:animRot>
                                    <p:animRot by="-240000">
                                      <p:cBhvr>
                                        <p:cTn id="50" dur="200" fill="hold">
                                          <p:stCondLst>
                                            <p:cond delay="200"/>
                                          </p:stCondLst>
                                        </p:cTn>
                                        <p:tgtEl>
                                          <p:spTgt spid="4"/>
                                        </p:tgtEl>
                                        <p:attrNameLst>
                                          <p:attrName>r</p:attrName>
                                        </p:attrNameLst>
                                      </p:cBhvr>
                                    </p:animRot>
                                    <p:animRot by="240000">
                                      <p:cBhvr>
                                        <p:cTn id="51" dur="200" fill="hold">
                                          <p:stCondLst>
                                            <p:cond delay="400"/>
                                          </p:stCondLst>
                                        </p:cTn>
                                        <p:tgtEl>
                                          <p:spTgt spid="4"/>
                                        </p:tgtEl>
                                        <p:attrNameLst>
                                          <p:attrName>r</p:attrName>
                                        </p:attrNameLst>
                                      </p:cBhvr>
                                    </p:animRot>
                                    <p:animRot by="-240000">
                                      <p:cBhvr>
                                        <p:cTn id="52" dur="200" fill="hold">
                                          <p:stCondLst>
                                            <p:cond delay="600"/>
                                          </p:stCondLst>
                                        </p:cTn>
                                        <p:tgtEl>
                                          <p:spTgt spid="4"/>
                                        </p:tgtEl>
                                        <p:attrNameLst>
                                          <p:attrName>r</p:attrName>
                                        </p:attrNameLst>
                                      </p:cBhvr>
                                    </p:animRot>
                                    <p:animRot by="120000">
                                      <p:cBhvr>
                                        <p:cTn id="53"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8" grpId="0" animBg="1"/>
      <p:bldP spid="9" grpId="0"/>
      <p:bldP spid="10" grpId="0"/>
      <p:bldP spid="14"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357166"/>
            <a:ext cx="7381876" cy="677246"/>
          </a:xfrm>
        </p:spPr>
        <p:txBody>
          <a:bodyPr>
            <a:normAutofit fontScale="90000"/>
          </a:bodyPr>
          <a:lstStyle/>
          <a:p>
            <a:pPr algn="ctr"/>
            <a:r>
              <a:rPr lang="es-AR" dirty="0">
                <a:solidFill>
                  <a:schemeClr val="bg2">
                    <a:lumMod val="50000"/>
                  </a:schemeClr>
                </a:solidFill>
              </a:rPr>
              <a:t>Comunicación interna DEL SENAF</a:t>
            </a:r>
          </a:p>
        </p:txBody>
      </p:sp>
      <p:sp>
        <p:nvSpPr>
          <p:cNvPr id="3" name="2 Marcador de contenido"/>
          <p:cNvSpPr>
            <a:spLocks noGrp="1"/>
          </p:cNvSpPr>
          <p:nvPr>
            <p:ph idx="1"/>
          </p:nvPr>
        </p:nvSpPr>
        <p:spPr>
          <a:xfrm>
            <a:off x="457200" y="1428736"/>
            <a:ext cx="7239000" cy="5027000"/>
          </a:xfrm>
        </p:spPr>
        <p:txBody>
          <a:bodyPr>
            <a:normAutofit lnSpcReduction="10000"/>
          </a:bodyPr>
          <a:lstStyle/>
          <a:p>
            <a:r>
              <a:rPr lang="es-AR" dirty="0"/>
              <a:t>Contradicción entre los miembros:</a:t>
            </a:r>
          </a:p>
          <a:p>
            <a:pPr>
              <a:buNone/>
            </a:pPr>
            <a:endParaRPr lang="es-AR" sz="1800" dirty="0"/>
          </a:p>
          <a:p>
            <a:pPr>
              <a:buNone/>
            </a:pPr>
            <a:r>
              <a:rPr lang="es-AR" sz="1800" dirty="0"/>
              <a:t>Gabriela Ontiveros, Jefa de Prensa del SENAF:</a:t>
            </a:r>
          </a:p>
          <a:p>
            <a:pPr algn="ctr">
              <a:buNone/>
            </a:pPr>
            <a:r>
              <a:rPr lang="es-AR" sz="1800" dirty="0"/>
              <a:t>    </a:t>
            </a:r>
            <a:r>
              <a:rPr lang="es-AR" sz="1800" dirty="0">
                <a:solidFill>
                  <a:srgbClr val="0000FF"/>
                </a:solidFill>
              </a:rPr>
              <a:t>“La comunicación es un pilar fundamental, ya que nos valemos de la promoción de actividades para transmitir datos sobre los programas, noticias, el  número de servicio 102, y objetivos que tenemos”. </a:t>
            </a:r>
          </a:p>
          <a:p>
            <a:pPr>
              <a:buNone/>
            </a:pPr>
            <a:endParaRPr lang="es-AR" sz="1800" dirty="0"/>
          </a:p>
          <a:p>
            <a:pPr>
              <a:buNone/>
            </a:pPr>
            <a:r>
              <a:rPr lang="es-AR" sz="1800" dirty="0"/>
              <a:t>Fernanda Montes, Directora del SENAF:</a:t>
            </a:r>
          </a:p>
          <a:p>
            <a:pPr>
              <a:buNone/>
            </a:pPr>
            <a:endParaRPr lang="es-AR" sz="1800" dirty="0"/>
          </a:p>
          <a:p>
            <a:pPr algn="ctr">
              <a:buNone/>
            </a:pPr>
            <a:r>
              <a:rPr lang="es-AR" sz="1800" dirty="0">
                <a:solidFill>
                  <a:srgbClr val="FF0000"/>
                </a:solidFill>
              </a:rPr>
              <a:t>“Nosotros somos ciudadanos, para ejercer nuestros derechos, tenemos que conocer cuáles son nuestros derechos, conociendo nuestros derechos, sabemos cómo garantizo que efectivamente pueda cumplir estos derechos que me asisten que son míos (…) Si tengo otra vulneración de derechos a donde voy a ir, entonces empecemos por casa, como ciudadana, tengo que salir de casa, preguntar y conocer.”</a:t>
            </a:r>
          </a:p>
          <a:p>
            <a:pPr>
              <a:buNone/>
            </a:pPr>
            <a:endParaRPr lang="es-AR" sz="1800" dirty="0"/>
          </a:p>
          <a:p>
            <a:pPr>
              <a:buNone/>
            </a:pPr>
            <a:endParaRPr lang="es-AR" sz="18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circle(in)">
                                      <p:cBhvr>
                                        <p:cTn id="10" dur="2000"/>
                                        <p:tgtEl>
                                          <p:spTgt spid="3">
                                            <p:txEl>
                                              <p:pRg st="7" end="7"/>
                                            </p:txEl>
                                          </p:spTgt>
                                        </p:tgtEl>
                                      </p:cBhvr>
                                    </p:animEffect>
                                  </p:childTnLst>
                                </p:cTn>
                              </p:par>
                              <p:par>
                                <p:cTn id="11" presetID="8" presetClass="emph" presetSubtype="0" fill="hold" grpId="0" nodeType="withEffect">
                                  <p:stCondLst>
                                    <p:cond delay="0"/>
                                  </p:stCondLst>
                                  <p:childTnLst>
                                    <p:animRot by="21600000">
                                      <p:cBhvr>
                                        <p:cTn id="12" dur="2000" fill="hold"/>
                                        <p:tgtEl>
                                          <p:spTgt spid="2"/>
                                        </p:tgtEl>
                                        <p:attrNameLst>
                                          <p:attrName>r</p:attrName>
                                        </p:attrNameLst>
                                      </p:cBhvr>
                                    </p:animRot>
                                  </p:childTnLst>
                                </p:cTn>
                              </p:par>
                              <p:par>
                                <p:cTn id="13" presetID="22" presetClass="entr" presetSubtype="4" fill="hold"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down)">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0"/>
            <a:ext cx="7739066" cy="928670"/>
          </a:xfrm>
        </p:spPr>
        <p:txBody>
          <a:bodyPr>
            <a:normAutofit fontScale="90000"/>
          </a:bodyPr>
          <a:lstStyle/>
          <a:p>
            <a:r>
              <a:rPr lang="es-AR" dirty="0">
                <a:solidFill>
                  <a:schemeClr val="accent2">
                    <a:lumMod val="75000"/>
                  </a:schemeClr>
                </a:solidFill>
              </a:rPr>
              <a:t>comunicación EXTERNA DEL SENAF</a:t>
            </a:r>
          </a:p>
        </p:txBody>
      </p:sp>
      <p:sp>
        <p:nvSpPr>
          <p:cNvPr id="3" name="2 Marcador de contenido"/>
          <p:cNvSpPr>
            <a:spLocks noGrp="1"/>
          </p:cNvSpPr>
          <p:nvPr>
            <p:ph idx="1"/>
          </p:nvPr>
        </p:nvSpPr>
        <p:spPr>
          <a:xfrm>
            <a:off x="357158" y="1142984"/>
            <a:ext cx="7643866" cy="5312752"/>
          </a:xfrm>
        </p:spPr>
        <p:style>
          <a:lnRef idx="0">
            <a:schemeClr val="dk1"/>
          </a:lnRef>
          <a:fillRef idx="3">
            <a:schemeClr val="dk1"/>
          </a:fillRef>
          <a:effectRef idx="3">
            <a:schemeClr val="dk1"/>
          </a:effectRef>
          <a:fontRef idx="minor">
            <a:schemeClr val="lt1"/>
          </a:fontRef>
        </p:style>
        <p:txBody>
          <a:bodyPr>
            <a:noAutofit/>
          </a:bodyPr>
          <a:lstStyle/>
          <a:p>
            <a:pPr lvl="0"/>
            <a:r>
              <a:rPr lang="es-AR" sz="1800" b="1" u="sng" dirty="0"/>
              <a:t>Oficina del SENAF:</a:t>
            </a:r>
            <a:r>
              <a:rPr lang="es-AR" sz="1800" b="1" dirty="0"/>
              <a:t> (388) 4221242 y 4249535</a:t>
            </a:r>
          </a:p>
          <a:p>
            <a:pPr lvl="0"/>
            <a:r>
              <a:rPr lang="es-AR" sz="1800" b="1" dirty="0"/>
              <a:t>Líneas telefónicas de asistencias: </a:t>
            </a:r>
          </a:p>
          <a:p>
            <a:pPr lvl="0"/>
            <a:r>
              <a:rPr lang="es-AR" sz="1800" b="1" dirty="0"/>
              <a:t>Denuncias de casos de maltrato infantil: 102</a:t>
            </a:r>
          </a:p>
          <a:p>
            <a:pPr lvl="0"/>
            <a:r>
              <a:rPr lang="es-AR" sz="1800" b="1" dirty="0"/>
              <a:t>Denuncias de casos de violencia de género: 144</a:t>
            </a:r>
          </a:p>
          <a:p>
            <a:pPr lvl="0"/>
            <a:r>
              <a:rPr lang="es-AR" sz="1800" b="1" dirty="0"/>
              <a:t>Parte de prensa oficial:  </a:t>
            </a:r>
            <a:r>
              <a:rPr lang="es-AR" sz="1800" b="1" u="sng" dirty="0">
                <a:hlinkClick r:id="rId2"/>
              </a:rPr>
              <a:t>www.jujuy.gov.ar</a:t>
            </a:r>
            <a:endParaRPr lang="es-AR" sz="1800" b="1" dirty="0"/>
          </a:p>
          <a:p>
            <a:r>
              <a:rPr lang="es-AR" sz="1800" b="1" dirty="0"/>
              <a:t>Medios sociales:  </a:t>
            </a:r>
            <a:r>
              <a:rPr lang="es-AR" sz="1800" b="1" dirty="0" err="1"/>
              <a:t>Facebook</a:t>
            </a:r>
            <a:r>
              <a:rPr lang="es-AR" sz="1800" b="1" dirty="0"/>
              <a:t> y </a:t>
            </a:r>
            <a:r>
              <a:rPr lang="es-AR" sz="1800" b="1" dirty="0" err="1"/>
              <a:t>Twiter</a:t>
            </a:r>
            <a:endParaRPr lang="es-AR" sz="1800" b="1" dirty="0"/>
          </a:p>
          <a:p>
            <a:r>
              <a:rPr lang="es-AR" sz="1800" dirty="0"/>
              <a:t>Jefa de Prensa:</a:t>
            </a:r>
          </a:p>
          <a:p>
            <a:pPr>
              <a:buNone/>
            </a:pPr>
            <a:endParaRPr lang="es-AR" sz="1800" dirty="0"/>
          </a:p>
          <a:p>
            <a:pPr algn="ctr">
              <a:buNone/>
            </a:pPr>
            <a:r>
              <a:rPr lang="es-AR" sz="1800" dirty="0"/>
              <a:t> “nos valemos de la promoción de actividades a través de folletos, banners, como también tenemos </a:t>
            </a:r>
            <a:r>
              <a:rPr lang="es-AR" sz="1800" dirty="0" err="1"/>
              <a:t>Facebook</a:t>
            </a:r>
            <a:r>
              <a:rPr lang="es-AR" sz="1800" dirty="0"/>
              <a:t>, </a:t>
            </a:r>
            <a:r>
              <a:rPr lang="es-AR" sz="1800" dirty="0" err="1"/>
              <a:t>Twitter</a:t>
            </a:r>
            <a:r>
              <a:rPr lang="es-AR" sz="1800" dirty="0"/>
              <a:t>, brindamos capacitaciones a escuelas de todos niveles, como así también tenemos una página oficial de prensa que depende del Ministerio de Desarrollo Humano del Gobierno de Jujuy, para transmitir datos sobre los programas, noticias, el  número de servicio 102, y objetivos que tenemos”.</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2000" fill="hold"/>
                                        <p:tgtEl>
                                          <p:spTgt spid="2"/>
                                        </p:tgtEl>
                                        <p:attrNameLst>
                                          <p:attrName>r</p:attrName>
                                        </p:attrNameLst>
                                      </p:cBhvr>
                                    </p:animRot>
                                  </p:childTnLst>
                                </p:cTn>
                              </p:par>
                              <p:par>
                                <p:cTn id="7" presetID="8" presetClass="emph" presetSubtype="0" fill="hold" nodeType="withEffect">
                                  <p:stCondLst>
                                    <p:cond delay="0"/>
                                  </p:stCondLst>
                                  <p:childTnLst>
                                    <p:animRot by="21600000">
                                      <p:cBhvr>
                                        <p:cTn id="8" dur="2000" fill="hold"/>
                                        <p:tgtEl>
                                          <p:spTgt spid="3">
                                            <p:txEl>
                                              <p:pRg st="0" end="0"/>
                                            </p:txEl>
                                          </p:spTgt>
                                        </p:tgtEl>
                                        <p:attrNameLst>
                                          <p:attrName>r</p:attrName>
                                        </p:attrNameLst>
                                      </p:cBhvr>
                                    </p:animRot>
                                  </p:childTnLst>
                                </p:cTn>
                              </p:par>
                              <p:par>
                                <p:cTn id="9" presetID="8" presetClass="emph" presetSubtype="0" fill="hold" nodeType="withEffect">
                                  <p:stCondLst>
                                    <p:cond delay="0"/>
                                  </p:stCondLst>
                                  <p:childTnLst>
                                    <p:animRot by="21600000">
                                      <p:cBhvr>
                                        <p:cTn id="10" dur="2000" fill="hold"/>
                                        <p:tgtEl>
                                          <p:spTgt spid="3">
                                            <p:txEl>
                                              <p:pRg st="1" end="1"/>
                                            </p:txEl>
                                          </p:spTgt>
                                        </p:tgtEl>
                                        <p:attrNameLst>
                                          <p:attrName>r</p:attrName>
                                        </p:attrNameLst>
                                      </p:cBhvr>
                                    </p:animRot>
                                  </p:childTnLst>
                                </p:cTn>
                              </p:par>
                              <p:par>
                                <p:cTn id="11" presetID="8" presetClass="emph" presetSubtype="0" fill="hold" nodeType="withEffect">
                                  <p:stCondLst>
                                    <p:cond delay="0"/>
                                  </p:stCondLst>
                                  <p:childTnLst>
                                    <p:animRot by="21600000">
                                      <p:cBhvr>
                                        <p:cTn id="12" dur="2000" fill="hold"/>
                                        <p:tgtEl>
                                          <p:spTgt spid="3">
                                            <p:txEl>
                                              <p:pRg st="2" end="2"/>
                                            </p:txEl>
                                          </p:spTgt>
                                        </p:tgtEl>
                                        <p:attrNameLst>
                                          <p:attrName>r</p:attrName>
                                        </p:attrNameLst>
                                      </p:cBhvr>
                                    </p:animRot>
                                  </p:childTnLst>
                                </p:cTn>
                              </p:par>
                              <p:par>
                                <p:cTn id="13" presetID="8" presetClass="emph" presetSubtype="0" fill="hold" nodeType="withEffect">
                                  <p:stCondLst>
                                    <p:cond delay="0"/>
                                  </p:stCondLst>
                                  <p:childTnLst>
                                    <p:animRot by="21600000">
                                      <p:cBhvr>
                                        <p:cTn id="14" dur="2000" fill="hold"/>
                                        <p:tgtEl>
                                          <p:spTgt spid="3">
                                            <p:txEl>
                                              <p:pRg st="3" end="3"/>
                                            </p:txEl>
                                          </p:spTgt>
                                        </p:tgtEl>
                                        <p:attrNameLst>
                                          <p:attrName>r</p:attrName>
                                        </p:attrNameLst>
                                      </p:cBhvr>
                                    </p:animRot>
                                  </p:childTnLst>
                                </p:cTn>
                              </p:par>
                              <p:par>
                                <p:cTn id="15" presetID="8" presetClass="emph" presetSubtype="0" fill="hold" nodeType="withEffect">
                                  <p:stCondLst>
                                    <p:cond delay="0"/>
                                  </p:stCondLst>
                                  <p:childTnLst>
                                    <p:animRot by="21600000">
                                      <p:cBhvr>
                                        <p:cTn id="16" dur="2000" fill="hold"/>
                                        <p:tgtEl>
                                          <p:spTgt spid="3">
                                            <p:txEl>
                                              <p:pRg st="4" end="4"/>
                                            </p:txEl>
                                          </p:spTgt>
                                        </p:tgtEl>
                                        <p:attrNameLst>
                                          <p:attrName>r</p:attrName>
                                        </p:attrNameLst>
                                      </p:cBhvr>
                                    </p:animRot>
                                  </p:childTnLst>
                                </p:cTn>
                              </p:par>
                              <p:par>
                                <p:cTn id="17" presetID="8" presetClass="emph" presetSubtype="0" fill="hold" nodeType="withEffect">
                                  <p:stCondLst>
                                    <p:cond delay="0"/>
                                  </p:stCondLst>
                                  <p:childTnLst>
                                    <p:animRot by="21600000">
                                      <p:cBhvr>
                                        <p:cTn id="18" dur="2000" fill="hold"/>
                                        <p:tgtEl>
                                          <p:spTgt spid="3">
                                            <p:txEl>
                                              <p:pRg st="5" end="5"/>
                                            </p:txEl>
                                          </p:spTgt>
                                        </p:tgtEl>
                                        <p:attrNameLst>
                                          <p:attrName>r</p:attrName>
                                        </p:attrNameLst>
                                      </p:cBhvr>
                                    </p:animRot>
                                  </p:childTnLst>
                                </p:cTn>
                              </p:par>
                              <p:par>
                                <p:cTn id="19" presetID="8" presetClass="emph" presetSubtype="0" fill="hold" nodeType="withEffect">
                                  <p:stCondLst>
                                    <p:cond delay="0"/>
                                  </p:stCondLst>
                                  <p:childTnLst>
                                    <p:animRot by="21600000">
                                      <p:cBhvr>
                                        <p:cTn id="20" dur="2000" fill="hold"/>
                                        <p:tgtEl>
                                          <p:spTgt spid="3">
                                            <p:txEl>
                                              <p:pRg st="6" end="6"/>
                                            </p:txEl>
                                          </p:spTgt>
                                        </p:tgtEl>
                                        <p:attrNameLst>
                                          <p:attrName>r</p:attrName>
                                        </p:attrNameLst>
                                      </p:cBhvr>
                                    </p:animRot>
                                  </p:childTnLst>
                                </p:cTn>
                              </p:par>
                              <p:par>
                                <p:cTn id="21" presetID="8" presetClass="emph" presetSubtype="0" fill="hold" nodeType="withEffect">
                                  <p:stCondLst>
                                    <p:cond delay="0"/>
                                  </p:stCondLst>
                                  <p:childTnLst>
                                    <p:animRot by="21600000">
                                      <p:cBhvr>
                                        <p:cTn id="22" dur="2000" fill="hold"/>
                                        <p:tgtEl>
                                          <p:spTgt spid="3">
                                            <p:txEl>
                                              <p:pRg st="8" end="8"/>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285728"/>
            <a:ext cx="6543692" cy="751506"/>
          </a:xfrm>
        </p:spPr>
        <p:txBody>
          <a:bodyPr/>
          <a:lstStyle/>
          <a:p>
            <a:r>
              <a:rPr lang="es-AR" dirty="0">
                <a:solidFill>
                  <a:schemeClr val="bg2">
                    <a:lumMod val="50000"/>
                  </a:schemeClr>
                </a:solidFill>
              </a:rPr>
              <a:t>Medios online relevados</a:t>
            </a:r>
          </a:p>
        </p:txBody>
      </p:sp>
      <p:pic>
        <p:nvPicPr>
          <p:cNvPr id="6" name="Imagen 5">
            <a:extLst>
              <a:ext uri="{FF2B5EF4-FFF2-40B4-BE49-F238E27FC236}">
                <a16:creationId xmlns:a16="http://schemas.microsoft.com/office/drawing/2014/main" id="{EC75BEC0-BED6-435E-ADEB-EA45A90371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917469">
            <a:off x="4324341" y="1374898"/>
            <a:ext cx="2911955" cy="973657"/>
          </a:xfrm>
          <a:prstGeom prst="rect">
            <a:avLst/>
          </a:prstGeom>
        </p:spPr>
      </p:pic>
      <p:pic>
        <p:nvPicPr>
          <p:cNvPr id="8" name="Imagen 7">
            <a:extLst>
              <a:ext uri="{FF2B5EF4-FFF2-40B4-BE49-F238E27FC236}">
                <a16:creationId xmlns:a16="http://schemas.microsoft.com/office/drawing/2014/main" id="{F5F022E1-6593-49E1-9E4A-9E53F04D1B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27826">
            <a:off x="539552" y="1658023"/>
            <a:ext cx="3076576" cy="462450"/>
          </a:xfrm>
          <a:prstGeom prst="rect">
            <a:avLst/>
          </a:prstGeom>
        </p:spPr>
      </p:pic>
      <p:pic>
        <p:nvPicPr>
          <p:cNvPr id="10" name="Imagen 9">
            <a:extLst>
              <a:ext uri="{FF2B5EF4-FFF2-40B4-BE49-F238E27FC236}">
                <a16:creationId xmlns:a16="http://schemas.microsoft.com/office/drawing/2014/main" id="{EB029A1A-7E21-4712-8C18-585CA4BEA5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075581">
            <a:off x="4427984" y="4659022"/>
            <a:ext cx="3246751" cy="824080"/>
          </a:xfrm>
          <a:prstGeom prst="rect">
            <a:avLst/>
          </a:prstGeom>
        </p:spPr>
      </p:pic>
      <p:pic>
        <p:nvPicPr>
          <p:cNvPr id="12" name="Imagen 11">
            <a:extLst>
              <a:ext uri="{FF2B5EF4-FFF2-40B4-BE49-F238E27FC236}">
                <a16:creationId xmlns:a16="http://schemas.microsoft.com/office/drawing/2014/main" id="{618E37DE-38CB-40F0-859A-00F9DBF441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05431" y="3057774"/>
            <a:ext cx="2131756" cy="762000"/>
          </a:xfrm>
          <a:prstGeom prst="rect">
            <a:avLst/>
          </a:prstGeom>
        </p:spPr>
      </p:pic>
      <p:pic>
        <p:nvPicPr>
          <p:cNvPr id="14" name="Imagen 13">
            <a:extLst>
              <a:ext uri="{FF2B5EF4-FFF2-40B4-BE49-F238E27FC236}">
                <a16:creationId xmlns:a16="http://schemas.microsoft.com/office/drawing/2014/main" id="{00EC82FA-C9F0-4DDB-A076-7911080DCE8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286458">
            <a:off x="845869" y="4455701"/>
            <a:ext cx="3029488" cy="1350671"/>
          </a:xfrm>
          <a:prstGeom prst="rect">
            <a:avLst/>
          </a:prstGeom>
        </p:spPr>
      </p:pic>
      <p:pic>
        <p:nvPicPr>
          <p:cNvPr id="16" name="Imagen 15">
            <a:extLst>
              <a:ext uri="{FF2B5EF4-FFF2-40B4-BE49-F238E27FC236}">
                <a16:creationId xmlns:a16="http://schemas.microsoft.com/office/drawing/2014/main" id="{3885E0B0-36E5-4CA2-9239-9ED4FAD1B91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7046" y="3102772"/>
            <a:ext cx="3600450" cy="77152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50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32" presetClass="emph" presetSubtype="0" fill="hold" nodeType="afterEffect">
                                  <p:stCondLst>
                                    <p:cond delay="0"/>
                                  </p:stCondLst>
                                  <p:childTnLst>
                                    <p:animRot by="120000">
                                      <p:cBhvr>
                                        <p:cTn id="23" dur="100" fill="hold">
                                          <p:stCondLst>
                                            <p:cond delay="0"/>
                                          </p:stCondLst>
                                        </p:cTn>
                                        <p:tgtEl>
                                          <p:spTgt spid="16"/>
                                        </p:tgtEl>
                                        <p:attrNameLst>
                                          <p:attrName>r</p:attrName>
                                        </p:attrNameLst>
                                      </p:cBhvr>
                                    </p:animRot>
                                    <p:animRot by="-240000">
                                      <p:cBhvr>
                                        <p:cTn id="24" dur="200" fill="hold">
                                          <p:stCondLst>
                                            <p:cond delay="200"/>
                                          </p:stCondLst>
                                        </p:cTn>
                                        <p:tgtEl>
                                          <p:spTgt spid="16"/>
                                        </p:tgtEl>
                                        <p:attrNameLst>
                                          <p:attrName>r</p:attrName>
                                        </p:attrNameLst>
                                      </p:cBhvr>
                                    </p:animRot>
                                    <p:animRot by="240000">
                                      <p:cBhvr>
                                        <p:cTn id="25" dur="200" fill="hold">
                                          <p:stCondLst>
                                            <p:cond delay="400"/>
                                          </p:stCondLst>
                                        </p:cTn>
                                        <p:tgtEl>
                                          <p:spTgt spid="16"/>
                                        </p:tgtEl>
                                        <p:attrNameLst>
                                          <p:attrName>r</p:attrName>
                                        </p:attrNameLst>
                                      </p:cBhvr>
                                    </p:animRot>
                                    <p:animRot by="-240000">
                                      <p:cBhvr>
                                        <p:cTn id="26" dur="200" fill="hold">
                                          <p:stCondLst>
                                            <p:cond delay="600"/>
                                          </p:stCondLst>
                                        </p:cTn>
                                        <p:tgtEl>
                                          <p:spTgt spid="16"/>
                                        </p:tgtEl>
                                        <p:attrNameLst>
                                          <p:attrName>r</p:attrName>
                                        </p:attrNameLst>
                                      </p:cBhvr>
                                    </p:animRot>
                                    <p:animRot by="120000">
                                      <p:cBhvr>
                                        <p:cTn id="27" dur="200" fill="hold">
                                          <p:stCondLst>
                                            <p:cond delay="800"/>
                                          </p:stCondLst>
                                        </p:cTn>
                                        <p:tgtEl>
                                          <p:spTgt spid="16"/>
                                        </p:tgtEl>
                                        <p:attrNameLst>
                                          <p:attrName>r</p:attrName>
                                        </p:attrNameLst>
                                      </p:cBhvr>
                                    </p:animRot>
                                  </p:childTnLst>
                                </p:cTn>
                              </p:par>
                            </p:childTnLst>
                          </p:cTn>
                        </p:par>
                        <p:par>
                          <p:cTn id="28" fill="hold">
                            <p:stCondLst>
                              <p:cond delay="3000"/>
                            </p:stCondLst>
                            <p:childTnLst>
                              <p:par>
                                <p:cTn id="29" presetID="32" presetClass="emph" presetSubtype="0" fill="hold" nodeType="afterEffect">
                                  <p:stCondLst>
                                    <p:cond delay="0"/>
                                  </p:stCondLst>
                                  <p:childTnLst>
                                    <p:animRot by="120000">
                                      <p:cBhvr>
                                        <p:cTn id="30" dur="100" fill="hold">
                                          <p:stCondLst>
                                            <p:cond delay="0"/>
                                          </p:stCondLst>
                                        </p:cTn>
                                        <p:tgtEl>
                                          <p:spTgt spid="8"/>
                                        </p:tgtEl>
                                        <p:attrNameLst>
                                          <p:attrName>r</p:attrName>
                                        </p:attrNameLst>
                                      </p:cBhvr>
                                    </p:animRot>
                                    <p:animRot by="-240000">
                                      <p:cBhvr>
                                        <p:cTn id="31" dur="200" fill="hold">
                                          <p:stCondLst>
                                            <p:cond delay="200"/>
                                          </p:stCondLst>
                                        </p:cTn>
                                        <p:tgtEl>
                                          <p:spTgt spid="8"/>
                                        </p:tgtEl>
                                        <p:attrNameLst>
                                          <p:attrName>r</p:attrName>
                                        </p:attrNameLst>
                                      </p:cBhvr>
                                    </p:animRot>
                                    <p:animRot by="240000">
                                      <p:cBhvr>
                                        <p:cTn id="32" dur="200" fill="hold">
                                          <p:stCondLst>
                                            <p:cond delay="400"/>
                                          </p:stCondLst>
                                        </p:cTn>
                                        <p:tgtEl>
                                          <p:spTgt spid="8"/>
                                        </p:tgtEl>
                                        <p:attrNameLst>
                                          <p:attrName>r</p:attrName>
                                        </p:attrNameLst>
                                      </p:cBhvr>
                                    </p:animRot>
                                    <p:animRot by="-240000">
                                      <p:cBhvr>
                                        <p:cTn id="33" dur="200" fill="hold">
                                          <p:stCondLst>
                                            <p:cond delay="600"/>
                                          </p:stCondLst>
                                        </p:cTn>
                                        <p:tgtEl>
                                          <p:spTgt spid="8"/>
                                        </p:tgtEl>
                                        <p:attrNameLst>
                                          <p:attrName>r</p:attrName>
                                        </p:attrNameLst>
                                      </p:cBhvr>
                                    </p:animRot>
                                    <p:animRot by="120000">
                                      <p:cBhvr>
                                        <p:cTn id="34" dur="200" fill="hold">
                                          <p:stCondLst>
                                            <p:cond delay="800"/>
                                          </p:stCondLst>
                                        </p:cTn>
                                        <p:tgtEl>
                                          <p:spTgt spid="8"/>
                                        </p:tgtEl>
                                        <p:attrNameLst>
                                          <p:attrName>r</p:attrName>
                                        </p:attrNameLst>
                                      </p:cBhvr>
                                    </p:animRot>
                                  </p:childTnLst>
                                </p:cTn>
                              </p:par>
                            </p:childTnLst>
                          </p:cTn>
                        </p:par>
                        <p:par>
                          <p:cTn id="35" fill="hold">
                            <p:stCondLst>
                              <p:cond delay="4000"/>
                            </p:stCondLst>
                            <p:childTnLst>
                              <p:par>
                                <p:cTn id="36" presetID="32" presetClass="emph" presetSubtype="0" fill="hold" nodeType="afterEffect">
                                  <p:stCondLst>
                                    <p:cond delay="0"/>
                                  </p:stCondLst>
                                  <p:childTnLst>
                                    <p:animRot by="120000">
                                      <p:cBhvr>
                                        <p:cTn id="37" dur="100" fill="hold">
                                          <p:stCondLst>
                                            <p:cond delay="0"/>
                                          </p:stCondLst>
                                        </p:cTn>
                                        <p:tgtEl>
                                          <p:spTgt spid="6"/>
                                        </p:tgtEl>
                                        <p:attrNameLst>
                                          <p:attrName>r</p:attrName>
                                        </p:attrNameLst>
                                      </p:cBhvr>
                                    </p:animRot>
                                    <p:animRot by="-240000">
                                      <p:cBhvr>
                                        <p:cTn id="38" dur="200" fill="hold">
                                          <p:stCondLst>
                                            <p:cond delay="200"/>
                                          </p:stCondLst>
                                        </p:cTn>
                                        <p:tgtEl>
                                          <p:spTgt spid="6"/>
                                        </p:tgtEl>
                                        <p:attrNameLst>
                                          <p:attrName>r</p:attrName>
                                        </p:attrNameLst>
                                      </p:cBhvr>
                                    </p:animRot>
                                    <p:animRot by="240000">
                                      <p:cBhvr>
                                        <p:cTn id="39" dur="200" fill="hold">
                                          <p:stCondLst>
                                            <p:cond delay="400"/>
                                          </p:stCondLst>
                                        </p:cTn>
                                        <p:tgtEl>
                                          <p:spTgt spid="6"/>
                                        </p:tgtEl>
                                        <p:attrNameLst>
                                          <p:attrName>r</p:attrName>
                                        </p:attrNameLst>
                                      </p:cBhvr>
                                    </p:animRot>
                                    <p:animRot by="-240000">
                                      <p:cBhvr>
                                        <p:cTn id="40" dur="200" fill="hold">
                                          <p:stCondLst>
                                            <p:cond delay="600"/>
                                          </p:stCondLst>
                                        </p:cTn>
                                        <p:tgtEl>
                                          <p:spTgt spid="6"/>
                                        </p:tgtEl>
                                        <p:attrNameLst>
                                          <p:attrName>r</p:attrName>
                                        </p:attrNameLst>
                                      </p:cBhvr>
                                    </p:animRot>
                                    <p:animRot by="120000">
                                      <p:cBhvr>
                                        <p:cTn id="41" dur="200" fill="hold">
                                          <p:stCondLst>
                                            <p:cond delay="800"/>
                                          </p:stCondLst>
                                        </p:cTn>
                                        <p:tgtEl>
                                          <p:spTgt spid="6"/>
                                        </p:tgtEl>
                                        <p:attrNameLst>
                                          <p:attrName>r</p:attrName>
                                        </p:attrNameLst>
                                      </p:cBhvr>
                                    </p:animRot>
                                  </p:childTnLst>
                                </p:cTn>
                              </p:par>
                            </p:childTnLst>
                          </p:cTn>
                        </p:par>
                        <p:par>
                          <p:cTn id="42" fill="hold">
                            <p:stCondLst>
                              <p:cond delay="5000"/>
                            </p:stCondLst>
                            <p:childTnLst>
                              <p:par>
                                <p:cTn id="43" presetID="32" presetClass="emph" presetSubtype="0" fill="hold" nodeType="afterEffect">
                                  <p:stCondLst>
                                    <p:cond delay="0"/>
                                  </p:stCondLst>
                                  <p:childTnLst>
                                    <p:animRot by="120000">
                                      <p:cBhvr>
                                        <p:cTn id="44" dur="100" fill="hold">
                                          <p:stCondLst>
                                            <p:cond delay="0"/>
                                          </p:stCondLst>
                                        </p:cTn>
                                        <p:tgtEl>
                                          <p:spTgt spid="12"/>
                                        </p:tgtEl>
                                        <p:attrNameLst>
                                          <p:attrName>r</p:attrName>
                                        </p:attrNameLst>
                                      </p:cBhvr>
                                    </p:animRot>
                                    <p:animRot by="-240000">
                                      <p:cBhvr>
                                        <p:cTn id="45" dur="200" fill="hold">
                                          <p:stCondLst>
                                            <p:cond delay="200"/>
                                          </p:stCondLst>
                                        </p:cTn>
                                        <p:tgtEl>
                                          <p:spTgt spid="12"/>
                                        </p:tgtEl>
                                        <p:attrNameLst>
                                          <p:attrName>r</p:attrName>
                                        </p:attrNameLst>
                                      </p:cBhvr>
                                    </p:animRot>
                                    <p:animRot by="240000">
                                      <p:cBhvr>
                                        <p:cTn id="46" dur="200" fill="hold">
                                          <p:stCondLst>
                                            <p:cond delay="400"/>
                                          </p:stCondLst>
                                        </p:cTn>
                                        <p:tgtEl>
                                          <p:spTgt spid="12"/>
                                        </p:tgtEl>
                                        <p:attrNameLst>
                                          <p:attrName>r</p:attrName>
                                        </p:attrNameLst>
                                      </p:cBhvr>
                                    </p:animRot>
                                    <p:animRot by="-240000">
                                      <p:cBhvr>
                                        <p:cTn id="47" dur="200" fill="hold">
                                          <p:stCondLst>
                                            <p:cond delay="600"/>
                                          </p:stCondLst>
                                        </p:cTn>
                                        <p:tgtEl>
                                          <p:spTgt spid="12"/>
                                        </p:tgtEl>
                                        <p:attrNameLst>
                                          <p:attrName>r</p:attrName>
                                        </p:attrNameLst>
                                      </p:cBhvr>
                                    </p:animRot>
                                    <p:animRot by="120000">
                                      <p:cBhvr>
                                        <p:cTn id="48" dur="200" fill="hold">
                                          <p:stCondLst>
                                            <p:cond delay="800"/>
                                          </p:stCondLst>
                                        </p:cTn>
                                        <p:tgtEl>
                                          <p:spTgt spid="12"/>
                                        </p:tgtEl>
                                        <p:attrNameLst>
                                          <p:attrName>r</p:attrName>
                                        </p:attrNameLst>
                                      </p:cBhvr>
                                    </p:animRot>
                                  </p:childTnLst>
                                </p:cTn>
                              </p:par>
                            </p:childTnLst>
                          </p:cTn>
                        </p:par>
                        <p:par>
                          <p:cTn id="49" fill="hold">
                            <p:stCondLst>
                              <p:cond delay="6000"/>
                            </p:stCondLst>
                            <p:childTnLst>
                              <p:par>
                                <p:cTn id="50" presetID="32" presetClass="emph" presetSubtype="0" fill="hold" nodeType="afterEffect">
                                  <p:stCondLst>
                                    <p:cond delay="0"/>
                                  </p:stCondLst>
                                  <p:childTnLst>
                                    <p:animRot by="120000">
                                      <p:cBhvr>
                                        <p:cTn id="51" dur="100" fill="hold">
                                          <p:stCondLst>
                                            <p:cond delay="0"/>
                                          </p:stCondLst>
                                        </p:cTn>
                                        <p:tgtEl>
                                          <p:spTgt spid="14"/>
                                        </p:tgtEl>
                                        <p:attrNameLst>
                                          <p:attrName>r</p:attrName>
                                        </p:attrNameLst>
                                      </p:cBhvr>
                                    </p:animRot>
                                    <p:animRot by="-240000">
                                      <p:cBhvr>
                                        <p:cTn id="52" dur="200" fill="hold">
                                          <p:stCondLst>
                                            <p:cond delay="200"/>
                                          </p:stCondLst>
                                        </p:cTn>
                                        <p:tgtEl>
                                          <p:spTgt spid="14"/>
                                        </p:tgtEl>
                                        <p:attrNameLst>
                                          <p:attrName>r</p:attrName>
                                        </p:attrNameLst>
                                      </p:cBhvr>
                                    </p:animRot>
                                    <p:animRot by="240000">
                                      <p:cBhvr>
                                        <p:cTn id="53" dur="200" fill="hold">
                                          <p:stCondLst>
                                            <p:cond delay="400"/>
                                          </p:stCondLst>
                                        </p:cTn>
                                        <p:tgtEl>
                                          <p:spTgt spid="14"/>
                                        </p:tgtEl>
                                        <p:attrNameLst>
                                          <p:attrName>r</p:attrName>
                                        </p:attrNameLst>
                                      </p:cBhvr>
                                    </p:animRot>
                                    <p:animRot by="-240000">
                                      <p:cBhvr>
                                        <p:cTn id="54" dur="200" fill="hold">
                                          <p:stCondLst>
                                            <p:cond delay="600"/>
                                          </p:stCondLst>
                                        </p:cTn>
                                        <p:tgtEl>
                                          <p:spTgt spid="14"/>
                                        </p:tgtEl>
                                        <p:attrNameLst>
                                          <p:attrName>r</p:attrName>
                                        </p:attrNameLst>
                                      </p:cBhvr>
                                    </p:animRot>
                                    <p:animRot by="120000">
                                      <p:cBhvr>
                                        <p:cTn id="55" dur="200" fill="hold">
                                          <p:stCondLst>
                                            <p:cond delay="800"/>
                                          </p:stCondLst>
                                        </p:cTn>
                                        <p:tgtEl>
                                          <p:spTgt spid="14"/>
                                        </p:tgtEl>
                                        <p:attrNameLst>
                                          <p:attrName>r</p:attrName>
                                        </p:attrNameLst>
                                      </p:cBhvr>
                                    </p:animRot>
                                  </p:childTnLst>
                                </p:cTn>
                              </p:par>
                            </p:childTnLst>
                          </p:cTn>
                        </p:par>
                        <p:par>
                          <p:cTn id="56" fill="hold">
                            <p:stCondLst>
                              <p:cond delay="7000"/>
                            </p:stCondLst>
                            <p:childTnLst>
                              <p:par>
                                <p:cTn id="57" presetID="32" presetClass="emph" presetSubtype="0" fill="hold" nodeType="afterEffect">
                                  <p:stCondLst>
                                    <p:cond delay="0"/>
                                  </p:stCondLst>
                                  <p:childTnLst>
                                    <p:animRot by="120000">
                                      <p:cBhvr>
                                        <p:cTn id="58" dur="100" fill="hold">
                                          <p:stCondLst>
                                            <p:cond delay="0"/>
                                          </p:stCondLst>
                                        </p:cTn>
                                        <p:tgtEl>
                                          <p:spTgt spid="10"/>
                                        </p:tgtEl>
                                        <p:attrNameLst>
                                          <p:attrName>r</p:attrName>
                                        </p:attrNameLst>
                                      </p:cBhvr>
                                    </p:animRot>
                                    <p:animRot by="-240000">
                                      <p:cBhvr>
                                        <p:cTn id="59" dur="200" fill="hold">
                                          <p:stCondLst>
                                            <p:cond delay="200"/>
                                          </p:stCondLst>
                                        </p:cTn>
                                        <p:tgtEl>
                                          <p:spTgt spid="10"/>
                                        </p:tgtEl>
                                        <p:attrNameLst>
                                          <p:attrName>r</p:attrName>
                                        </p:attrNameLst>
                                      </p:cBhvr>
                                    </p:animRot>
                                    <p:animRot by="240000">
                                      <p:cBhvr>
                                        <p:cTn id="60" dur="200" fill="hold">
                                          <p:stCondLst>
                                            <p:cond delay="400"/>
                                          </p:stCondLst>
                                        </p:cTn>
                                        <p:tgtEl>
                                          <p:spTgt spid="10"/>
                                        </p:tgtEl>
                                        <p:attrNameLst>
                                          <p:attrName>r</p:attrName>
                                        </p:attrNameLst>
                                      </p:cBhvr>
                                    </p:animRot>
                                    <p:animRot by="-240000">
                                      <p:cBhvr>
                                        <p:cTn id="61" dur="200" fill="hold">
                                          <p:stCondLst>
                                            <p:cond delay="600"/>
                                          </p:stCondLst>
                                        </p:cTn>
                                        <p:tgtEl>
                                          <p:spTgt spid="10"/>
                                        </p:tgtEl>
                                        <p:attrNameLst>
                                          <p:attrName>r</p:attrName>
                                        </p:attrNameLst>
                                      </p:cBhvr>
                                    </p:animRot>
                                    <p:animRot by="120000">
                                      <p:cBhvr>
                                        <p:cTn id="62" dur="200" fill="hold">
                                          <p:stCondLst>
                                            <p:cond delay="800"/>
                                          </p:stCondLst>
                                        </p:cTn>
                                        <p:tgtEl>
                                          <p:spTgt spid="1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39000" cy="228640"/>
          </a:xfrm>
        </p:spPr>
        <p:txBody>
          <a:bodyPr>
            <a:normAutofit fontScale="90000"/>
          </a:bodyPr>
          <a:lstStyle/>
          <a:p>
            <a:pPr algn="ctr"/>
            <a:r>
              <a:rPr lang="es-AR" dirty="0"/>
              <a:t>Datos relevantes</a:t>
            </a:r>
          </a:p>
        </p:txBody>
      </p:sp>
      <p:pic>
        <p:nvPicPr>
          <p:cNvPr id="1034" name="Picture 10" descr="Gráfico de respuestas de formularios. Título de la pregunta:  ¿Sabe si existe un número para denunciar casos de maltrato infantil en S.s de Jujuy?. Número de respuestas: 160 respuestas.">
            <a:extLst>
              <a:ext uri="{FF2B5EF4-FFF2-40B4-BE49-F238E27FC236}">
                <a16:creationId xmlns:a16="http://schemas.microsoft.com/office/drawing/2014/main" id="{48D6597D-BE92-4DAE-9130-9AD4641C6D3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548680"/>
            <a:ext cx="6629400" cy="33147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Gráfico de respuestas de formularios. Título de la pregunta: En el caso de contestar sí, por favor puede especificar el número.. Número de respuestas: 15 respuestas.">
            <a:extLst>
              <a:ext uri="{FF2B5EF4-FFF2-40B4-BE49-F238E27FC236}">
                <a16:creationId xmlns:a16="http://schemas.microsoft.com/office/drawing/2014/main" id="{687D66AA-82CB-41E6-A133-D80CEF5986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1" y="3543300"/>
            <a:ext cx="6751850" cy="33147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6" presetClass="entr" presetSubtype="16" fill="hold" nodeType="withEffect">
                                  <p:stCondLst>
                                    <p:cond delay="0"/>
                                  </p:stCondLst>
                                  <p:childTnLst>
                                    <p:set>
                                      <p:cBhvr>
                                        <p:cTn id="22" dur="1" fill="hold">
                                          <p:stCondLst>
                                            <p:cond delay="0"/>
                                          </p:stCondLst>
                                        </p:cTn>
                                        <p:tgtEl>
                                          <p:spTgt spid="1034"/>
                                        </p:tgtEl>
                                        <p:attrNameLst>
                                          <p:attrName>style.visibility</p:attrName>
                                        </p:attrNameLst>
                                      </p:cBhvr>
                                      <p:to>
                                        <p:strVal val="visible"/>
                                      </p:to>
                                    </p:set>
                                    <p:animEffect transition="in" filter="circle(in)">
                                      <p:cBhvr>
                                        <p:cTn id="23" dur="2000"/>
                                        <p:tgtEl>
                                          <p:spTgt spid="1034"/>
                                        </p:tgtEl>
                                      </p:cBhvr>
                                    </p:animEffect>
                                  </p:childTnLst>
                                </p:cTn>
                              </p:par>
                              <p:par>
                                <p:cTn id="24" presetID="6" presetClass="entr" presetSubtype="16" fill="hold" nodeType="withEffect">
                                  <p:stCondLst>
                                    <p:cond delay="0"/>
                                  </p:stCondLst>
                                  <p:childTnLst>
                                    <p:set>
                                      <p:cBhvr>
                                        <p:cTn id="25" dur="1" fill="hold">
                                          <p:stCondLst>
                                            <p:cond delay="0"/>
                                          </p:stCondLst>
                                        </p:cTn>
                                        <p:tgtEl>
                                          <p:spTgt spid="1036"/>
                                        </p:tgtEl>
                                        <p:attrNameLst>
                                          <p:attrName>style.visibility</p:attrName>
                                        </p:attrNameLst>
                                      </p:cBhvr>
                                      <p:to>
                                        <p:strVal val="visible"/>
                                      </p:to>
                                    </p:set>
                                    <p:animEffect transition="in" filter="circle(in)">
                                      <p:cBhvr>
                                        <p:cTn id="26" dur="2000"/>
                                        <p:tgtEl>
                                          <p:spTgt spid="1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71736" y="357166"/>
            <a:ext cx="3286148" cy="1071570"/>
          </a:xfrm>
        </p:spPr>
        <p:txBody>
          <a:bodyPr>
            <a:normAutofit fontScale="90000"/>
          </a:bodyPr>
          <a:lstStyle/>
          <a:p>
            <a:r>
              <a:rPr lang="es-AR" sz="4000" u="sng" dirty="0">
                <a:solidFill>
                  <a:schemeClr val="accent5">
                    <a:lumMod val="75000"/>
                  </a:schemeClr>
                </a:solidFill>
              </a:rPr>
              <a:t>BIBLIOGRAFIA</a:t>
            </a:r>
            <a:br>
              <a:rPr lang="es-AR" dirty="0"/>
            </a:br>
            <a:endParaRPr lang="es-AR" dirty="0"/>
          </a:p>
        </p:txBody>
      </p:sp>
      <p:sp>
        <p:nvSpPr>
          <p:cNvPr id="3" name="2 Marcador de contenido"/>
          <p:cNvSpPr>
            <a:spLocks noGrp="1"/>
          </p:cNvSpPr>
          <p:nvPr>
            <p:ph idx="1"/>
          </p:nvPr>
        </p:nvSpPr>
        <p:spPr>
          <a:xfrm>
            <a:off x="428596" y="1142960"/>
            <a:ext cx="7239000" cy="5715040"/>
          </a:xfrm>
        </p:spPr>
        <p:txBody>
          <a:bodyPr>
            <a:normAutofit fontScale="55000" lnSpcReduction="20000"/>
          </a:bodyPr>
          <a:lstStyle/>
          <a:p>
            <a:pPr lvl="0"/>
            <a:r>
              <a:rPr lang="es-AR" dirty="0"/>
              <a:t>Aranes Usandizaga, J. I. (1997). La comunicación institucional y sus paradigmas: entre la racionalidad comunicativa y la lógica instrumental. </a:t>
            </a:r>
            <a:r>
              <a:rPr lang="es-AR" i="1" dirty="0" err="1"/>
              <a:t>Mediatika</a:t>
            </a:r>
            <a:r>
              <a:rPr lang="es-AR" dirty="0"/>
              <a:t>, (6), p.p. 51-98.</a:t>
            </a:r>
          </a:p>
          <a:p>
            <a:pPr lvl="0"/>
            <a:r>
              <a:rPr lang="es-AR" dirty="0"/>
              <a:t>Arias .M y </a:t>
            </a:r>
            <a:r>
              <a:rPr lang="es-AR" dirty="0" err="1"/>
              <a:t>Saltor</a:t>
            </a:r>
            <a:r>
              <a:rPr lang="es-AR" dirty="0"/>
              <a:t> E (2016) “Ética de legislación e Información” , Facultad de Humanidades y ciencias sociales de Jujuy, Argentina.</a:t>
            </a:r>
          </a:p>
          <a:p>
            <a:pPr lvl="0"/>
            <a:r>
              <a:rPr lang="es-AR" dirty="0" err="1"/>
              <a:t>Averbuj</a:t>
            </a:r>
            <a:r>
              <a:rPr lang="es-AR" dirty="0"/>
              <a:t>, G. (Ed.) (2010). Maltrato infantil: orientaciones para actuar desde la escuela. Buenos Aires, Argentina: Ministerio de Educación de la Nación.</a:t>
            </a:r>
          </a:p>
          <a:p>
            <a:pPr lvl="0"/>
            <a:r>
              <a:rPr lang="es-AR" dirty="0"/>
              <a:t>Berganza Conde, M. R., Ruiz San Román J. A., 2005. </a:t>
            </a:r>
            <a:r>
              <a:rPr lang="es-AR" i="1" dirty="0"/>
              <a:t>Investigar en comunicación: guía práctica de métodos y técnicas de investigación social en comunicación. </a:t>
            </a:r>
            <a:r>
              <a:rPr lang="es-AR" dirty="0"/>
              <a:t>España: McGraw-Hill. </a:t>
            </a:r>
          </a:p>
          <a:p>
            <a:pPr lvl="0"/>
            <a:r>
              <a:rPr lang="es-AR" dirty="0"/>
              <a:t>Cabero, J. (1998: 198) Impacto de las nuevas tecnologías de la información y la comunicación en las</a:t>
            </a:r>
          </a:p>
          <a:p>
            <a:pPr lvl="0"/>
            <a:r>
              <a:rPr lang="en-US" dirty="0"/>
              <a:t>CORNELISSEN, J. (2008). Corporate Communication: A guide to theory and practice. </a:t>
            </a:r>
            <a:r>
              <a:rPr lang="es-AR" dirty="0"/>
              <a:t>London: </a:t>
            </a:r>
            <a:r>
              <a:rPr lang="es-AR" dirty="0" err="1"/>
              <a:t>Sage</a:t>
            </a:r>
            <a:r>
              <a:rPr lang="es-AR" dirty="0"/>
              <a:t>.</a:t>
            </a:r>
          </a:p>
          <a:p>
            <a:pPr lvl="0"/>
            <a:r>
              <a:rPr lang="es-AR" dirty="0"/>
              <a:t>Díaz-Bravo, Laura, </a:t>
            </a:r>
            <a:r>
              <a:rPr lang="es-AR" dirty="0" err="1"/>
              <a:t>Torruco</a:t>
            </a:r>
            <a:r>
              <a:rPr lang="es-AR" dirty="0"/>
              <a:t>-García, Uri, Martínez-Hernández, </a:t>
            </a:r>
            <a:r>
              <a:rPr lang="es-AR" dirty="0" err="1"/>
              <a:t>Mildred</a:t>
            </a:r>
            <a:r>
              <a:rPr lang="es-AR" dirty="0"/>
              <a:t>, &amp;  Varela-Ruiz, Margarita. (2013). La entrevista, recurso flexible y dinámico. </a:t>
            </a:r>
            <a:r>
              <a:rPr lang="es-AR" i="1" dirty="0"/>
              <a:t>Investigación en educación médica, </a:t>
            </a:r>
            <a:r>
              <a:rPr lang="es-AR" dirty="0"/>
              <a:t>2(7), 162-167. Recuperado en 1 de agosto de 2018, de </a:t>
            </a:r>
            <a:r>
              <a:rPr lang="es-AR" u="sng" dirty="0">
                <a:hlinkClick r:id="rId2"/>
              </a:rPr>
              <a:t>http://www.scielo.org.mx/scielo.php?script=sci_arttext&amp;pid=S2007-50572013000300009&amp;Ing=es&amp;tlng=es</a:t>
            </a:r>
            <a:r>
              <a:rPr lang="es-AR" dirty="0"/>
              <a:t>.</a:t>
            </a:r>
          </a:p>
          <a:p>
            <a:pPr lvl="0"/>
            <a:r>
              <a:rPr lang="es-AR" i="1" dirty="0"/>
              <a:t>Fuentes periodísticas (21 de marzo de 2012). </a:t>
            </a:r>
            <a:r>
              <a:rPr lang="es-AR" i="1" dirty="0" err="1"/>
              <a:t>SlideShare</a:t>
            </a:r>
            <a:r>
              <a:rPr lang="es-AR" i="1" dirty="0"/>
              <a:t>. Recuperado de: </a:t>
            </a:r>
            <a:r>
              <a:rPr lang="es-AR" i="1" u="sng" dirty="0">
                <a:hlinkClick r:id="rId3"/>
              </a:rPr>
              <a:t>https://es.slideshare.net/expresioninpahu/fuentes-periodisticas</a:t>
            </a:r>
            <a:r>
              <a:rPr lang="es-AR" i="1" dirty="0"/>
              <a:t>.</a:t>
            </a:r>
            <a:endParaRPr lang="es-AR" dirty="0"/>
          </a:p>
          <a:p>
            <a:pPr lvl="0"/>
            <a:r>
              <a:rPr lang="es-AR" dirty="0" err="1"/>
              <a:t>Gutierrez</a:t>
            </a:r>
            <a:r>
              <a:rPr lang="es-AR" dirty="0"/>
              <a:t>, H. (1997) “como incidir en la opinión pública”, Asociación Latinoamericana de Educación Radiofónica. ALE R. Valladolid 479 y Madrid, Quito, Ecuador.</a:t>
            </a:r>
          </a:p>
          <a:p>
            <a:endParaRPr lang="es-AR"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211</TotalTime>
  <Words>1114</Words>
  <Application>Microsoft Office PowerPoint</Application>
  <PresentationFormat>Presentación en pantalla (4:3)</PresentationFormat>
  <Paragraphs>72</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Arial Black</vt:lpstr>
      <vt:lpstr>Trebuchet MS</vt:lpstr>
      <vt:lpstr>Wingdings</vt:lpstr>
      <vt:lpstr>Wingdings 2</vt:lpstr>
      <vt:lpstr>Opulento</vt:lpstr>
      <vt:lpstr>“Le hace falta una cagada para que aprenda”: La sociedad, Institución SENAF y medios digitales ante el maltrato infantil      </vt:lpstr>
      <vt:lpstr>PREGUNTA DE INVESTIGACIÓN:  ¿De qué forma influye la institución “Secretaría de Niñez, Adolescencia y Familia” en la construcción de opinión pública sobre el maltrato infantil en la comunidad jujeña desde el día 23 al 29 de abril del año 2018?</vt:lpstr>
      <vt:lpstr>COMUNICACIÓN INSTITUCIONAL</vt:lpstr>
      <vt:lpstr>Opinión pública</vt:lpstr>
      <vt:lpstr>Comunicación interna DEL SENAF</vt:lpstr>
      <vt:lpstr>comunicación EXTERNA DEL SENAF</vt:lpstr>
      <vt:lpstr>Medios online relevados</vt:lpstr>
      <vt:lpstr>Datos relevantes</vt:lpstr>
      <vt:lpstr>BIBLIOGRAFIA </vt:lpstr>
      <vt:lpstr>BIBLIOGRAFIA</vt:lpstr>
    </vt:vector>
  </TitlesOfParts>
  <Company>Windows XP Titan Ultimate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Yanina Brañiz</cp:lastModifiedBy>
  <cp:revision>24</cp:revision>
  <dcterms:created xsi:type="dcterms:W3CDTF">2018-10-07T11:30:26Z</dcterms:created>
  <dcterms:modified xsi:type="dcterms:W3CDTF">2018-10-16T01:32:54Z</dcterms:modified>
</cp:coreProperties>
</file>