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794f53f8b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794f53f8b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79afff594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79afff594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794f53f8b7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794f53f8b7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794f53f8b7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794f53f8b7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94f53f8b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94f53f8b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794f53f8b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794f53f8b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4fa36f15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4fa36f1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794f53f8b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794f53f8b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794f53f8b7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794f53f8b7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794f53f8b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794f53f8b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794f53f8b7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794f53f8b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79afff594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79afff59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76300" y="453925"/>
            <a:ext cx="8520600" cy="18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biblioteca.clacso.edu.ar/clacso/se/20190809114756/La_politica_cientifica_en_disputa.pdf" TargetMode="External"/><Relationship Id="rId4" Type="http://schemas.openxmlformats.org/officeDocument/2006/relationships/hyperlink" Target="https://uca.edu.ar/es/noticias/nace-el-consorcio-argentina" TargetMode="External"/><Relationship Id="rId5" Type="http://schemas.openxmlformats.org/officeDocument/2006/relationships/hyperlink" Target="https://repositorio.esocite.la/346/" TargetMode="External"/><Relationship Id="rId6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hyperlink" Target="https://biblioteca.mincyt.gob.ar/estadisticas/instituciones/FLENI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76300" y="453925"/>
            <a:ext cx="8520600" cy="18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56 Reunión Nacional de Bibliotecarios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21ª Jornada de Bibliotecas de Salud y Ambiente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19 de septiembre de 2025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7064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“Sin Ministerio, sin políticas públicas, sin papers”</a:t>
            </a:r>
            <a:endParaRPr b="1" i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381000" y="3626725"/>
            <a:ext cx="6511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Daniela Grimberg, Mónica Soria y Floriana Colombo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Biblioteca FLENI, Buenos Aires, Argentina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60600" y="266800"/>
            <a:ext cx="8523600" cy="4748100"/>
          </a:xfrm>
          <a:prstGeom prst="rect">
            <a:avLst/>
          </a:prstGeom>
          <a:effectLst>
            <a:reflection blurRad="0" dir="5400000" dist="38100" endA="0" fadeDir="5400012" kx="0" rotWithShape="0" algn="bl" stPos="0" sy="-100000" ky="0"/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21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Conclusiones de las entrevistas</a:t>
            </a:r>
            <a:br>
              <a:rPr b="1" i="1" lang="es" sz="21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i="1" lang="es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Todos los usuarios entrevistados:</a:t>
            </a:r>
            <a:br>
              <a:rPr i="1" lang="es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br>
              <a:rPr lang="es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sz="15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2"/>
          <p:cNvSpPr txBox="1"/>
          <p:nvPr/>
        </p:nvSpPr>
        <p:spPr>
          <a:xfrm>
            <a:off x="360600" y="1544200"/>
            <a:ext cx="8331300" cy="29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Han manifestado que si bien han notado que los accesos, de alguna forma u otra, ya no son los mismos de hace unos años, siempre consiguen la información requerida mediante la consulta a la Biblioteca. 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Son conscientes de que la Biblioteca ha desarrollado nuevas estrategias para obtener información. 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Desconocen que parte de los artículos se ubican gracias a la colaboración con redes de bibliotecas.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7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que antes se resolvía gracias al esfuerzo colectivo se trasladó a lo individual, de lo público a lo privado</a:t>
            </a:r>
            <a:r>
              <a:rPr b="1" lang="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8025" y="255479"/>
            <a:ext cx="2362500" cy="5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278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i="1" lang="es" sz="2220">
                <a:latin typeface="Calibri"/>
                <a:ea typeface="Calibri"/>
                <a:cs typeface="Calibri"/>
                <a:sym typeface="Calibri"/>
              </a:rPr>
              <a:t>Conclusiones finales</a:t>
            </a:r>
            <a:endParaRPr b="1" i="1" sz="222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260625" y="1069400"/>
            <a:ext cx="8520600" cy="38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6219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7"/>
              <a:buFont typeface="Calibri"/>
              <a:buChar char="❖"/>
            </a:pPr>
            <a:r>
              <a:rPr lang="es" sz="153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Mantener una colección robusta, centrada en las especialidades de la institución mayor, n</a:t>
            </a:r>
            <a:r>
              <a:rPr lang="es" sz="153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garantiza que los pedidos se resuelvan de inmediato.</a:t>
            </a:r>
            <a:br>
              <a:rPr lang="es" sz="153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53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6219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7"/>
              <a:buFont typeface="Calibri"/>
              <a:buChar char="❖"/>
            </a:pPr>
            <a:r>
              <a:rPr lang="es" sz="153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dispersión temática y la inadecuación de las colecciones y paquetes de revistas que ofrecen las editoriales, dificultan la tarea diaria de la Biblioteca. </a:t>
            </a:r>
            <a:br>
              <a:rPr lang="es" sz="153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53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6219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7"/>
              <a:buFont typeface="Calibri"/>
              <a:buChar char="❖"/>
            </a:pPr>
            <a:r>
              <a:rPr lang="es" sz="153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 la falta de políticas públicas, la colaboración y el trabajo en equipo es una solución a corto plazo para sostener el trabajo diario y el apoyo a las tareas de los usuarios con la misma calidad de siempre. </a:t>
            </a:r>
            <a:br>
              <a:rPr lang="es" sz="153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53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6219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7"/>
              <a:buFont typeface="Calibri"/>
              <a:buChar char="❖"/>
            </a:pPr>
            <a:r>
              <a:rPr lang="es" sz="153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tiempo de pensar en medidas a realizarse en conjunto, </a:t>
            </a:r>
            <a:r>
              <a:rPr lang="es" sz="153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s" sz="153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allá de lo conocido por ejemplo, el establecimiento de consorcios que permitan suscribirse a recursos a través de una comunidad de bibliotecas.</a:t>
            </a:r>
            <a:endParaRPr sz="153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785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358"/>
              <a:buNone/>
            </a:pPr>
            <a:r>
              <a:t/>
            </a:r>
            <a:endParaRPr sz="785"/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8025" y="244175"/>
            <a:ext cx="2362500" cy="5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484950" y="1419850"/>
            <a:ext cx="8274600" cy="35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-32004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s" sz="16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600">
                <a:latin typeface="Calibri"/>
                <a:ea typeface="Calibri"/>
                <a:cs typeface="Calibri"/>
                <a:sym typeface="Calibri"/>
              </a:rPr>
              <a:t>raci, A. &amp; Fernández, C.I. (2023). Políticas de información: una mirada desde Argentina y América Latina. La Plata: Universidad de La Plata. Pp. 8.33.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20040" lvl="0" marL="457200" rtl="0" algn="just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s" sz="1600">
                <a:latin typeface="Calibri"/>
                <a:ea typeface="Calibri"/>
                <a:cs typeface="Calibri"/>
                <a:sym typeface="Calibri"/>
              </a:rPr>
              <a:t>Chicote, Gloria, Las políticas científicas entre el decir y el hacer, en Brugaletta, F., González Canosa, M., Starcenbaum, M. y Welschinger, N. (Eds.). (2019). La política científica en disputa: diagnósticos y propuestas frente a su reorientación regresiva. La Plata: Universidad Nacional de La Plata. Facultad de Humanidades y Ciencias de la Educación ; CABA: CLACSO. (Andamios, 5. Perspectivas).  </a:t>
            </a:r>
            <a:r>
              <a:rPr lang="e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https://biblioteca.clacso.edu.ar/clacso/se/20190809114756/La_politica_cientifica_en_disputa.pdf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2004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s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Pontificia Universidad Católica Argentina (29 de agosto de 2025). </a:t>
            </a:r>
            <a:r>
              <a:rPr i="1" lang="es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Nace el Consorcio Argentina</a:t>
            </a:r>
            <a:r>
              <a:rPr lang="es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" sz="1600" u="sng">
                <a:solidFill>
                  <a:srgbClr val="1155CC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https://uca.edu.ar/es/noticias/nace-el-consorcio-argentina</a:t>
            </a:r>
            <a:r>
              <a:rPr lang="es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2739" lvl="0" marL="457200" rtl="0" algn="just">
              <a:spcBef>
                <a:spcPts val="0"/>
              </a:spcBef>
              <a:spcAft>
                <a:spcPts val="0"/>
              </a:spcAft>
              <a:buSzPct val="113888"/>
              <a:buFont typeface="Calibri"/>
              <a:buChar char="●"/>
            </a:pPr>
            <a:r>
              <a:rPr lang="es" sz="1600">
                <a:latin typeface="Calibri"/>
                <a:ea typeface="Calibri"/>
                <a:cs typeface="Calibri"/>
                <a:sym typeface="Calibri"/>
              </a:rPr>
              <a:t>Sábato, J., &amp; Botana, N. (1970). La ciencia y la tecnología en el desarrollo futuro de América Latina. </a:t>
            </a:r>
            <a:r>
              <a:rPr lang="e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https://repositorio.esocite.la/346/</a:t>
            </a:r>
            <a:r>
              <a:rPr lang="es" sz="160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s" sz="1822">
                <a:latin typeface="Calibri"/>
                <a:ea typeface="Calibri"/>
                <a:cs typeface="Calibri"/>
                <a:sym typeface="Calibri"/>
              </a:rPr>
            </a:br>
            <a:endParaRPr sz="1822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4"/>
          <p:cNvSpPr txBox="1"/>
          <p:nvPr/>
        </p:nvSpPr>
        <p:spPr>
          <a:xfrm>
            <a:off x="484950" y="470275"/>
            <a:ext cx="65112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s" sz="211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Bibliografía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28" name="Google Shape;128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18025" y="244175"/>
            <a:ext cx="2362500" cy="5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243875" y="2855500"/>
            <a:ext cx="8520600" cy="22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2700">
                <a:latin typeface="Calibri"/>
                <a:ea typeface="Calibri"/>
                <a:cs typeface="Calibri"/>
                <a:sym typeface="Calibri"/>
              </a:rPr>
              <a:t>¡Muchas gracias!</a:t>
            </a:r>
            <a:endParaRPr i="1" sz="4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5"/>
          <p:cNvSpPr txBox="1"/>
          <p:nvPr/>
        </p:nvSpPr>
        <p:spPr>
          <a:xfrm>
            <a:off x="2509575" y="3764350"/>
            <a:ext cx="426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Daniela Grimberg, Mónica Soria y Floriana Colombo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Biblioteca FLENI, Buenos Aires, Argentina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0" y="0"/>
            <a:ext cx="8827500" cy="46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911"/>
          </a:p>
          <a:p>
            <a:pPr indent="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2511">
                <a:latin typeface="Calibri"/>
                <a:ea typeface="Calibri"/>
                <a:cs typeface="Calibri"/>
                <a:sym typeface="Calibri"/>
              </a:rPr>
              <a:t>Objetivos de esta ponencia</a:t>
            </a:r>
            <a:endParaRPr b="1" i="1" sz="2511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211">
              <a:latin typeface="Calibri"/>
              <a:ea typeface="Calibri"/>
              <a:cs typeface="Calibri"/>
              <a:sym typeface="Calibri"/>
            </a:endParaRPr>
          </a:p>
          <a:p>
            <a:pPr indent="-349250" lvl="1" marL="9144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○"/>
            </a:pPr>
            <a:r>
              <a:rPr lang="es" sz="19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Destacar</a:t>
            </a:r>
            <a:r>
              <a:rPr lang="es" sz="1900">
                <a:latin typeface="Calibri"/>
                <a:ea typeface="Calibri"/>
                <a:cs typeface="Calibri"/>
                <a:sym typeface="Calibri"/>
              </a:rPr>
              <a:t> el impacto que las políticas públicas nacionales en ciencia y técnica generan en el día a día de las bibliotecas.</a:t>
            </a:r>
            <a:br>
              <a:rPr lang="es" sz="1900">
                <a:latin typeface="Calibri"/>
                <a:ea typeface="Calibri"/>
                <a:cs typeface="Calibri"/>
                <a:sym typeface="Calibri"/>
              </a:rPr>
            </a:b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1" marL="9144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○"/>
            </a:pPr>
            <a:r>
              <a:rPr lang="es" sz="1900">
                <a:latin typeface="Calibri"/>
                <a:ea typeface="Calibri"/>
                <a:cs typeface="Calibri"/>
                <a:sym typeface="Calibri"/>
              </a:rPr>
              <a:t>Observar cómo se reflejan las decisiones gubernamentales en materia de políticas de información en la práctica bibliotecaria de la Biblioteca FLENI.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6550" y="3713625"/>
            <a:ext cx="24765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243875" y="2459850"/>
            <a:ext cx="8520600" cy="27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latin typeface="Calibri"/>
                <a:ea typeface="Calibri"/>
                <a:cs typeface="Calibri"/>
                <a:sym typeface="Calibri"/>
              </a:rPr>
              <a:t>La Biblioteca Fleni se especializa en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s" sz="2200">
                <a:latin typeface="Calibri"/>
                <a:ea typeface="Calibri"/>
                <a:cs typeface="Calibri"/>
                <a:sym typeface="Calibri"/>
              </a:rPr>
              <a:t>Neurología, Neurocirugía y Rehabilitación</a:t>
            </a:r>
            <a:endParaRPr i="1"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9175" y="3871875"/>
            <a:ext cx="24765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563" y="0"/>
            <a:ext cx="756528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4968575" y="4525350"/>
            <a:ext cx="3037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800">
                <a:solidFill>
                  <a:schemeClr val="dk2"/>
                </a:solidFill>
                <a:highlight>
                  <a:schemeClr val="lt1"/>
                </a:highlight>
              </a:rPr>
              <a:t>https://biblioteca.fleni.org.ar</a:t>
            </a:r>
            <a:endParaRPr i="1" sz="1800">
              <a:solidFill>
                <a:schemeClr val="dk2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195200" y="109350"/>
            <a:ext cx="2246100" cy="49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2000">
                <a:latin typeface="Calibri"/>
                <a:ea typeface="Calibri"/>
                <a:cs typeface="Calibri"/>
                <a:sym typeface="Calibri"/>
              </a:rPr>
              <a:t>Ingreso de FLENI 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2000">
                <a:latin typeface="Calibri"/>
                <a:ea typeface="Calibri"/>
                <a:cs typeface="Calibri"/>
                <a:sym typeface="Calibri"/>
              </a:rPr>
              <a:t>a la BeCyt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88">
                <a:latin typeface="Calibri"/>
                <a:ea typeface="Calibri"/>
                <a:cs typeface="Calibri"/>
                <a:sym typeface="Calibri"/>
              </a:rPr>
              <a:t>En el año 2012 Fleni firmó un convenio, luego de una larga negociación, con la BECyT, que le habilitó el acceso institucional a parte de la literatura científica disponible en la plataforma. </a:t>
            </a:r>
            <a:endParaRPr sz="1888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17" title="Estadísticas BECYT.jpg"/>
          <p:cNvPicPr preferRelativeResize="0"/>
          <p:nvPr/>
        </p:nvPicPr>
        <p:blipFill rotWithShape="1">
          <a:blip r:embed="rId3">
            <a:alphaModFix/>
          </a:blip>
          <a:srcRect b="0" l="3352" r="2219" t="2477"/>
          <a:stretch/>
        </p:blipFill>
        <p:spPr>
          <a:xfrm>
            <a:off x="2671225" y="109350"/>
            <a:ext cx="6479250" cy="463297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2275575" y="4742325"/>
            <a:ext cx="6585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</a:rPr>
              <a:t>(E</a:t>
            </a:r>
            <a:r>
              <a:rPr lang="es" sz="1000">
                <a:solidFill>
                  <a:schemeClr val="dk1"/>
                </a:solidFill>
              </a:rPr>
              <a:t>stadísticas consultadas en: </a:t>
            </a:r>
            <a:r>
              <a:rPr lang="es" sz="10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https://biblioteca.mincyt.gob.ar/estadisticas/instituciones/FLENI</a:t>
            </a:r>
            <a:r>
              <a:rPr lang="es" sz="1000">
                <a:solidFill>
                  <a:schemeClr val="dk1"/>
                </a:solidFill>
              </a:rPr>
              <a:t> 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468450" y="413750"/>
            <a:ext cx="8207100" cy="46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-34480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s" sz="2033">
                <a:latin typeface="Calibri"/>
                <a:ea typeface="Calibri"/>
                <a:cs typeface="Calibri"/>
                <a:sym typeface="Calibri"/>
              </a:rPr>
              <a:t>Esto generó un gran impacto en el acceso a la información en la institución al acceder a la amplia gama de colecciones con las que contaba la Biblioteca en ese entonces: las editoriales Elsevier, Springer, SAGE, OVID, entre muchas otras, y la importantísima base de datos SCOPUS. </a:t>
            </a:r>
            <a:br>
              <a:rPr lang="es" sz="2033">
                <a:latin typeface="Calibri"/>
                <a:ea typeface="Calibri"/>
                <a:cs typeface="Calibri"/>
                <a:sym typeface="Calibri"/>
              </a:rPr>
            </a:br>
            <a:endParaRPr sz="2033">
              <a:latin typeface="Calibri"/>
              <a:ea typeface="Calibri"/>
              <a:cs typeface="Calibri"/>
              <a:sym typeface="Calibri"/>
            </a:endParaRPr>
          </a:p>
          <a:p>
            <a:pPr indent="-34480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s" sz="2033">
                <a:latin typeface="Calibri"/>
                <a:ea typeface="Calibri"/>
                <a:cs typeface="Calibri"/>
                <a:sym typeface="Calibri"/>
              </a:rPr>
              <a:t>Los usuarios que así lo quisieran podían acceder al material p</a:t>
            </a:r>
            <a:r>
              <a:rPr lang="es" sz="2033">
                <a:latin typeface="Calibri"/>
                <a:ea typeface="Calibri"/>
                <a:cs typeface="Calibri"/>
                <a:sym typeface="Calibri"/>
              </a:rPr>
              <a:t>or su cuenta gracias al acceso institucional por IP. Se puede observar el uso que hizo Fleni de los recursos de la BECyT gracias a sus estadísticas. </a:t>
            </a:r>
            <a:endParaRPr sz="2033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9175" y="4100150"/>
            <a:ext cx="24765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213650" y="2256375"/>
            <a:ext cx="8673300" cy="28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2100">
                <a:latin typeface="Calibri"/>
                <a:ea typeface="Calibri"/>
                <a:cs typeface="Calibri"/>
                <a:sym typeface="Calibri"/>
              </a:rPr>
              <a:t>Sin ministerio</a:t>
            </a:r>
            <a:br>
              <a:rPr b="1" i="1" lang="es" sz="2100">
                <a:latin typeface="Calibri"/>
                <a:ea typeface="Calibri"/>
                <a:cs typeface="Calibri"/>
                <a:sym typeface="Calibri"/>
              </a:rPr>
            </a:br>
            <a:endParaRPr b="1" i="1" sz="22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s" sz="1700">
                <a:latin typeface="Calibri"/>
                <a:ea typeface="Calibri"/>
                <a:cs typeface="Calibri"/>
                <a:sym typeface="Calibri"/>
              </a:rPr>
              <a:t>En el año 2018 el Ministerio pasó a ser una Secretaría nuevamente y en el año 2019 otra vez Ministerio.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s" sz="17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En diciembre del año 2023 se disolvió por última vez y pasó a ser </a:t>
            </a:r>
            <a:r>
              <a:rPr b="1" lang="es" sz="17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Secretaría de Ciencia, Innovación y Tecnología</a:t>
            </a:r>
            <a:r>
              <a:rPr lang="es" sz="17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" sz="1700">
                <a:latin typeface="Calibri"/>
                <a:ea typeface="Calibri"/>
                <a:cs typeface="Calibri"/>
                <a:sym typeface="Calibri"/>
              </a:rPr>
              <a:t>se pausaron prácticamente </a:t>
            </a:r>
            <a:r>
              <a:rPr lang="es" sz="1700" u="sng">
                <a:latin typeface="Calibri"/>
                <a:ea typeface="Calibri"/>
                <a:cs typeface="Calibri"/>
                <a:sym typeface="Calibri"/>
              </a:rPr>
              <a:t>todas las suscripciones de la BECyT</a:t>
            </a:r>
            <a:r>
              <a:rPr lang="es" sz="170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25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481275" y="57700"/>
            <a:ext cx="2558400" cy="284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2200">
                <a:latin typeface="Calibri"/>
                <a:ea typeface="Calibri"/>
                <a:cs typeface="Calibri"/>
                <a:sym typeface="Calibri"/>
              </a:rPr>
              <a:t>Tabla </a:t>
            </a:r>
            <a:br>
              <a:rPr b="1" i="1" lang="es" sz="2200">
                <a:latin typeface="Calibri"/>
                <a:ea typeface="Calibri"/>
                <a:cs typeface="Calibri"/>
                <a:sym typeface="Calibri"/>
              </a:rPr>
            </a:br>
            <a:endParaRPr b="1" i="1"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2200">
                <a:latin typeface="Calibri"/>
                <a:ea typeface="Calibri"/>
                <a:cs typeface="Calibri"/>
                <a:sym typeface="Calibri"/>
              </a:rPr>
              <a:t>Estadísticas </a:t>
            </a:r>
            <a:r>
              <a:rPr b="1" i="1" lang="es" sz="220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1" i="1" lang="es" sz="2200">
                <a:latin typeface="Calibri"/>
                <a:ea typeface="Calibri"/>
                <a:cs typeface="Calibri"/>
                <a:sym typeface="Calibri"/>
              </a:rPr>
              <a:t>nternas de la Biblioteca Fleni </a:t>
            </a:r>
            <a:endParaRPr b="1" i="1" sz="2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9125" y="57700"/>
            <a:ext cx="4935425" cy="50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275" y="3815375"/>
            <a:ext cx="24765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564075" y="244175"/>
            <a:ext cx="8200500" cy="49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2400">
                <a:latin typeface="Calibri"/>
                <a:ea typeface="Calibri"/>
                <a:cs typeface="Calibri"/>
                <a:sym typeface="Calibri"/>
              </a:rPr>
              <a:t>La experiencia del usuario</a:t>
            </a:r>
            <a:br>
              <a:rPr b="1" i="1" lang="es" sz="2400">
                <a:latin typeface="Calibri"/>
                <a:ea typeface="Calibri"/>
                <a:cs typeface="Calibri"/>
                <a:sym typeface="Calibri"/>
              </a:rPr>
            </a:br>
            <a:br>
              <a:rPr b="1" lang="es" sz="2300">
                <a:latin typeface="Calibri"/>
                <a:ea typeface="Calibri"/>
                <a:cs typeface="Calibri"/>
                <a:sym typeface="Calibri"/>
              </a:rPr>
            </a:br>
            <a:r>
              <a:rPr lang="es" sz="160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s" sz="1600">
                <a:latin typeface="Calibri"/>
                <a:ea typeface="Calibri"/>
                <a:cs typeface="Calibri"/>
                <a:sym typeface="Calibri"/>
              </a:rPr>
              <a:t>e decidió realizar </a:t>
            </a:r>
            <a:r>
              <a:rPr lang="es" sz="1600" u="sng">
                <a:latin typeface="Calibri"/>
                <a:ea typeface="Calibri"/>
                <a:cs typeface="Calibri"/>
                <a:sym typeface="Calibri"/>
              </a:rPr>
              <a:t>entrevistas</a:t>
            </a:r>
            <a:r>
              <a:rPr lang="es" sz="1600">
                <a:latin typeface="Calibri"/>
                <a:ea typeface="Calibri"/>
                <a:cs typeface="Calibri"/>
                <a:sym typeface="Calibri"/>
              </a:rPr>
              <a:t> a un grupo reducido de usuarios de la institución.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latin typeface="Calibri"/>
                <a:ea typeface="Calibri"/>
                <a:cs typeface="Calibri"/>
                <a:sym typeface="Calibri"/>
              </a:rPr>
              <a:t>Las preguntas fueron las siguientes: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s" sz="1700">
                <a:latin typeface="Calibri"/>
                <a:ea typeface="Calibri"/>
                <a:cs typeface="Calibri"/>
                <a:sym typeface="Calibri"/>
              </a:rPr>
              <a:t>Teniendo en cuenta sus práctica habituales para acceder a la literatura científica, ¿ha notado dificultades para acceder a la misma?</a:t>
            </a:r>
            <a:br>
              <a:rPr lang="es" sz="1700">
                <a:latin typeface="Calibri"/>
                <a:ea typeface="Calibri"/>
                <a:cs typeface="Calibri"/>
                <a:sym typeface="Calibri"/>
              </a:rPr>
            </a:b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s" sz="1700">
                <a:latin typeface="Calibri"/>
                <a:ea typeface="Calibri"/>
                <a:cs typeface="Calibri"/>
                <a:sym typeface="Calibri"/>
              </a:rPr>
              <a:t>Si la respuesta es afirmativa, ¿cuáles son esas dificultades que antes no tenía y cómo las soluciona?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8025" y="244175"/>
            <a:ext cx="2362500" cy="5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