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0" r:id="rId4"/>
    <p:sldMasterId id="2147483716" r:id="rId5"/>
  </p:sldMasterIdLst>
  <p:notesMasterIdLst>
    <p:notesMasterId r:id="rId25"/>
  </p:notesMasterIdLst>
  <p:sldIdLst>
    <p:sldId id="292" r:id="rId6"/>
    <p:sldId id="328" r:id="rId7"/>
    <p:sldId id="326" r:id="rId8"/>
    <p:sldId id="345" r:id="rId9"/>
    <p:sldId id="346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8" r:id="rId18"/>
    <p:sldId id="344" r:id="rId19"/>
    <p:sldId id="340" r:id="rId20"/>
    <p:sldId id="347" r:id="rId21"/>
    <p:sldId id="341" r:id="rId22"/>
    <p:sldId id="342" r:id="rId23"/>
    <p:sldId id="325" r:id="rId24"/>
  </p:sldIdLst>
  <p:sldSz cx="9144000" cy="6858000" type="screen4x3"/>
  <p:notesSz cx="6858000" cy="9144000"/>
  <p:custDataLst>
    <p:tags r:id="rId26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EC2"/>
    <a:srgbClr val="F9FDA5"/>
    <a:srgbClr val="FCFEDA"/>
    <a:srgbClr val="FF9933"/>
    <a:srgbClr val="F8F9DF"/>
    <a:srgbClr val="DDA991"/>
    <a:srgbClr val="292929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3" autoAdjust="0"/>
    <p:restoredTop sz="68380" autoAdjust="0"/>
  </p:normalViewPr>
  <p:slideViewPr>
    <p:cSldViewPr>
      <p:cViewPr>
        <p:scale>
          <a:sx n="66" d="100"/>
          <a:sy n="66" d="100"/>
        </p:scale>
        <p:origin x="-131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18961-E6B5-41FD-936E-CBBB028FF9BC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0B6CB-656F-49D4-AFF0-0A89796930A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94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0B6CB-656F-49D4-AFF0-0A89796930A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13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LIN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5380" y="0"/>
            <a:ext cx="3828620" cy="1646063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115212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LINH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15380" y="0"/>
            <a:ext cx="3828620" cy="1646063"/>
          </a:xfrm>
          <a:prstGeom prst="rect">
            <a:avLst/>
          </a:prstGeom>
        </p:spPr>
      </p:pic>
      <p:pic>
        <p:nvPicPr>
          <p:cNvPr id="14" name="Imagen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1152128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535" y="1124744"/>
            <a:ext cx="6264697" cy="2162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endParaRPr lang="es-ES" sz="4000" dirty="0">
              <a:latin typeface="Euphemia UCAS"/>
              <a:cs typeface="Euphemia UCAS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1556792"/>
            <a:ext cx="6264696" cy="2016224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Euphemia UCAS"/>
                <a:cs typeface="Euphemia UCA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1520" y="3717032"/>
            <a:ext cx="626469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Euphemia UCAS"/>
                <a:ea typeface="+mj-ea"/>
                <a:cs typeface="Euphemia UCAS"/>
              </a:defRPr>
            </a:lvl1pPr>
          </a:lstStyle>
          <a:p>
            <a:r>
              <a:rPr lang="es-ES" sz="3200" b="0" dirty="0" smtClean="0">
                <a:solidFill>
                  <a:schemeClr val="bg1">
                    <a:lumMod val="85000"/>
                  </a:schemeClr>
                </a:solidFill>
              </a:rPr>
              <a:t>Haga clic para modificar el estilo de título del patrón</a:t>
            </a:r>
            <a:endParaRPr lang="es-ES" sz="3200" b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6 Imagen" descr="LINHD.png"/>
          <p:cNvPicPr>
            <a:picLocks noChangeAspect="1"/>
          </p:cNvPicPr>
          <p:nvPr/>
        </p:nvPicPr>
        <p:blipFill rotWithShape="1">
          <a:blip r:embed="rId2" cstate="print"/>
          <a:srcRect l="5206" t="10413" r="8917"/>
          <a:stretch/>
        </p:blipFill>
        <p:spPr>
          <a:xfrm>
            <a:off x="6804248" y="5949280"/>
            <a:ext cx="2339752" cy="10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15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1370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44816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Euphemia UCAS"/>
                <a:cs typeface="Euphemia UCA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55" y="98312"/>
            <a:ext cx="1090464" cy="1179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1679079"/>
            <a:ext cx="5765800" cy="5207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424936" cy="1143000"/>
          </a:xfrm>
        </p:spPr>
        <p:txBody>
          <a:bodyPr/>
          <a:lstStyle>
            <a:lvl1pPr algn="l">
              <a:defRPr>
                <a:latin typeface="Euphemia UCAS"/>
                <a:cs typeface="Euphemia UCA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Curso a medida de Introducción a las HD – Universidad Javeriana, Bogotá</a:t>
            </a:r>
          </a:p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26" y="-4275"/>
            <a:ext cx="9144793" cy="137171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340"/>
            <a:ext cx="7344816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Euphemia UCAS"/>
                <a:cs typeface="Euphemia UCA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2" name="Picture 2" descr="dh20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5" y="6158896"/>
            <a:ext cx="4192103" cy="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a medida de Introducción a las HD – Universidad Javeriana, Bogotá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61" y="6158896"/>
            <a:ext cx="4192103" cy="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26448"/>
            <a:ext cx="4192103" cy="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72200"/>
            <a:ext cx="4192103" cy="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26163"/>
            <a:ext cx="4192103" cy="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59504"/>
            <a:ext cx="4192103" cy="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70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1224" y="685799"/>
            <a:ext cx="8641554" cy="327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uphemia" panose="020B0503040102020104" pitchFamily="34" charset="0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799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/>
          <a:srcRect t="8331" b="47129"/>
          <a:stretch/>
        </p:blipFill>
        <p:spPr>
          <a:xfrm>
            <a:off x="0" y="0"/>
            <a:ext cx="9157392" cy="1340768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0"/>
            <a:ext cx="9144000" cy="1370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 Título"/>
          <p:cNvSpPr txBox="1">
            <a:spLocks/>
          </p:cNvSpPr>
          <p:nvPr userDrawn="1"/>
        </p:nvSpPr>
        <p:spPr>
          <a:xfrm>
            <a:off x="467544" y="116632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Euphemia UCAS"/>
                <a:ea typeface="+mj-ea"/>
                <a:cs typeface="Euphemia UCA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562416"/>
            <a:ext cx="1762068" cy="976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/>
          <a:srcRect t="8331" b="47129"/>
          <a:stretch/>
        </p:blipFill>
        <p:spPr>
          <a:xfrm>
            <a:off x="0" y="0"/>
            <a:ext cx="9157392" cy="1340768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0"/>
            <a:ext cx="9144000" cy="1370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 Título"/>
          <p:cNvSpPr txBox="1">
            <a:spLocks/>
          </p:cNvSpPr>
          <p:nvPr userDrawn="1"/>
        </p:nvSpPr>
        <p:spPr>
          <a:xfrm>
            <a:off x="467544" y="116632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Euphemia UCAS"/>
                <a:ea typeface="+mj-ea"/>
                <a:cs typeface="Euphemia UCA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2416"/>
            <a:ext cx="1762068" cy="976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/>
          <a:srcRect t="8331" b="47129"/>
          <a:stretch/>
        </p:blipFill>
        <p:spPr>
          <a:xfrm>
            <a:off x="0" y="0"/>
            <a:ext cx="9157392" cy="1340768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0" y="0"/>
            <a:ext cx="9144000" cy="1370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 userDrawn="1"/>
        </p:nvSpPr>
        <p:spPr>
          <a:xfrm>
            <a:off x="467544" y="116632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Euphemia UCAS"/>
                <a:ea typeface="+mj-ea"/>
                <a:cs typeface="Euphemia UCA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2416"/>
            <a:ext cx="1762068" cy="976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39"/>
            <a:ext cx="8424936" cy="180020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Euphemia UCAS"/>
                <a:cs typeface="Euphemia UCA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LIN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380" y="0"/>
            <a:ext cx="3828620" cy="1646063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115212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dh20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9541"/>
            <a:ext cx="6048672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988839"/>
            <a:ext cx="8424936" cy="1800201"/>
          </a:xfrm>
          <a:prstGeom prst="rect">
            <a:avLst/>
          </a:prstGeom>
        </p:spPr>
      </p:pic>
      <p:pic>
        <p:nvPicPr>
          <p:cNvPr id="13" name="12 Imagen" descr="LINH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15380" y="0"/>
            <a:ext cx="3828620" cy="1646063"/>
          </a:xfrm>
          <a:prstGeom prst="rect">
            <a:avLst/>
          </a:prstGeom>
        </p:spPr>
      </p:pic>
      <p:pic>
        <p:nvPicPr>
          <p:cNvPr id="14" name="Imagen 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1152128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19" y="0"/>
            <a:ext cx="6679651" cy="6858000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a medida de Introducción a las HD – Universidad Javeriana, Bogotá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535" y="1124744"/>
            <a:ext cx="6264697" cy="2162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endParaRPr lang="es-ES" sz="4000" dirty="0">
              <a:latin typeface="Euphemia UCAS"/>
              <a:cs typeface="Euphemia UCAS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1556792"/>
            <a:ext cx="6264696" cy="2016224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Euphemia UCAS"/>
                <a:cs typeface="Euphemia UCA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1520" y="3717032"/>
            <a:ext cx="626469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Euphemia UCAS"/>
                <a:ea typeface="+mj-ea"/>
                <a:cs typeface="Euphemia UCAS"/>
              </a:defRPr>
            </a:lvl1pPr>
          </a:lstStyle>
          <a:p>
            <a:r>
              <a:rPr lang="es-ES" sz="3200" b="0" dirty="0" smtClean="0">
                <a:solidFill>
                  <a:schemeClr val="bg1">
                    <a:lumMod val="85000"/>
                  </a:schemeClr>
                </a:solidFill>
              </a:rPr>
              <a:t>Haga clic para modificar el estilo de título del patrón</a:t>
            </a:r>
            <a:endParaRPr lang="es-ES" sz="3200" b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6 Imagen" descr="LINHD.png"/>
          <p:cNvPicPr>
            <a:picLocks noChangeAspect="1"/>
          </p:cNvPicPr>
          <p:nvPr/>
        </p:nvPicPr>
        <p:blipFill rotWithShape="1">
          <a:blip r:embed="rId3" cstate="print"/>
          <a:srcRect l="5206" t="10413" r="8917"/>
          <a:stretch/>
        </p:blipFill>
        <p:spPr>
          <a:xfrm>
            <a:off x="6804248" y="5949280"/>
            <a:ext cx="2339752" cy="10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15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1370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44816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Euphemia UCAS"/>
                <a:cs typeface="Euphemia UCA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9500"/>
            <a:ext cx="8229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55" y="98312"/>
            <a:ext cx="1090464" cy="1179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4680520" cy="8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1679079"/>
            <a:ext cx="5765800" cy="5207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424936" cy="1143000"/>
          </a:xfrm>
        </p:spPr>
        <p:txBody>
          <a:bodyPr/>
          <a:lstStyle>
            <a:lvl1pPr algn="l">
              <a:defRPr>
                <a:latin typeface="Euphemia UCAS"/>
                <a:cs typeface="Euphemia UCA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a medida de Introducción a las HD – Universidad Javeriana, Bogotá</a:t>
            </a:r>
          </a:p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a medida de Introducción a las HD – Universidad Javeriana, Bogotá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2492896"/>
            <a:ext cx="856895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Euphemia UCAS"/>
                <a:ea typeface="+mj-ea"/>
                <a:cs typeface="Euphemia UCAS"/>
              </a:defRPr>
            </a:lvl1pPr>
          </a:lstStyle>
          <a:p>
            <a:r>
              <a:rPr lang="es-ES" sz="4000" dirty="0" smtClean="0">
                <a:solidFill>
                  <a:srgbClr val="FFFFFF"/>
                </a:solidFill>
              </a:rPr>
              <a:t>Haga clic para modificar el estilo de título del patrón</a:t>
            </a:r>
            <a:endParaRPr lang="es-E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38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26" y="-4275"/>
            <a:ext cx="9144793" cy="137171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340"/>
            <a:ext cx="7344816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Euphemia UCAS"/>
                <a:cs typeface="Euphemia UCA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Curso a medida de Introducción a las HD – Universidad Javeriana, Bogotá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61" y="6158896"/>
            <a:ext cx="4192103" cy="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5112568" cy="9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26448"/>
            <a:ext cx="4192103" cy="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72200"/>
            <a:ext cx="4192103" cy="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26163"/>
            <a:ext cx="4192103" cy="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2" descr="dh20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59504"/>
            <a:ext cx="4192103" cy="7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1370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1224" y="685799"/>
            <a:ext cx="8641554" cy="327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uphemia" panose="020B0503040102020104" pitchFamily="34" charset="0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799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/>
          <a:srcRect t="8331" b="47129"/>
          <a:stretch/>
        </p:blipFill>
        <p:spPr>
          <a:xfrm>
            <a:off x="0" y="0"/>
            <a:ext cx="9157392" cy="1340768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0"/>
            <a:ext cx="9144000" cy="1370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 Título"/>
          <p:cNvSpPr txBox="1">
            <a:spLocks/>
          </p:cNvSpPr>
          <p:nvPr userDrawn="1"/>
        </p:nvSpPr>
        <p:spPr>
          <a:xfrm>
            <a:off x="467544" y="116632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Euphemia UCAS"/>
                <a:ea typeface="+mj-ea"/>
                <a:cs typeface="Euphemia UCA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562416"/>
            <a:ext cx="1762068" cy="976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/>
          <a:srcRect t="8331" b="47129"/>
          <a:stretch/>
        </p:blipFill>
        <p:spPr>
          <a:xfrm>
            <a:off x="0" y="0"/>
            <a:ext cx="9157392" cy="1340768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0"/>
            <a:ext cx="9144000" cy="1370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 Título"/>
          <p:cNvSpPr txBox="1">
            <a:spLocks/>
          </p:cNvSpPr>
          <p:nvPr userDrawn="1"/>
        </p:nvSpPr>
        <p:spPr>
          <a:xfrm>
            <a:off x="467544" y="116632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Euphemia UCAS"/>
                <a:ea typeface="+mj-ea"/>
                <a:cs typeface="Euphemia UCA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2416"/>
            <a:ext cx="1762068" cy="976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/>
          <a:srcRect t="8331" b="47129"/>
          <a:stretch/>
        </p:blipFill>
        <p:spPr>
          <a:xfrm>
            <a:off x="0" y="0"/>
            <a:ext cx="9157392" cy="1340768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0" y="0"/>
            <a:ext cx="9144000" cy="1370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 txBox="1">
            <a:spLocks/>
          </p:cNvSpPr>
          <p:nvPr userDrawn="1"/>
        </p:nvSpPr>
        <p:spPr>
          <a:xfrm>
            <a:off x="467544" y="116632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Euphemia UCAS"/>
                <a:ea typeface="+mj-ea"/>
                <a:cs typeface="Euphemia UCA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62416"/>
            <a:ext cx="1762068" cy="976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 smtClean="0"/>
              <a:t>asfasdf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14/04/2017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es-ES" dirty="0" smtClean="0"/>
              <a:t>Curso a medida de Introducción a las HD – Universidad Javeriana, Bogotá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LINHD.png"/>
          <p:cNvPicPr>
            <a:picLocks noChangeAspect="1"/>
          </p:cNvPicPr>
          <p:nvPr userDrawn="1"/>
        </p:nvPicPr>
        <p:blipFill rotWithShape="1">
          <a:blip r:embed="rId14" cstate="print"/>
          <a:srcRect l="5206" t="10413" r="8917"/>
          <a:stretch/>
        </p:blipFill>
        <p:spPr>
          <a:xfrm>
            <a:off x="6285853" y="144004"/>
            <a:ext cx="2668293" cy="1196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Euphemia UCAS"/>
          <a:ea typeface="+mn-ea"/>
          <a:cs typeface="Euphemia UCA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Euphemia UCAS"/>
          <a:ea typeface="+mn-ea"/>
          <a:cs typeface="Euphemia UCA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Euphemia UCAS"/>
          <a:ea typeface="+mn-ea"/>
          <a:cs typeface="Euphemia UCA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Euphemia UCAS"/>
          <a:ea typeface="+mn-ea"/>
          <a:cs typeface="Euphemia UCA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Euphemia UCAS"/>
          <a:ea typeface="+mn-ea"/>
          <a:cs typeface="Euphemia UCA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LINH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32040" y="188640"/>
            <a:ext cx="3828620" cy="16460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 smtClean="0"/>
              <a:t>asfasdf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0000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LINHD.png"/>
          <p:cNvPicPr>
            <a:picLocks noChangeAspect="1"/>
          </p:cNvPicPr>
          <p:nvPr userDrawn="1"/>
        </p:nvPicPr>
        <p:blipFill rotWithShape="1">
          <a:blip r:embed="rId16" cstate="print"/>
          <a:srcRect l="5206" t="10413" r="8917"/>
          <a:stretch/>
        </p:blipFill>
        <p:spPr>
          <a:xfrm>
            <a:off x="6285853" y="144004"/>
            <a:ext cx="2668293" cy="1196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Euphemia UCAS"/>
          <a:ea typeface="+mn-ea"/>
          <a:cs typeface="Euphemia UCA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Euphemia UCAS"/>
          <a:ea typeface="+mn-ea"/>
          <a:cs typeface="Euphemia UCA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Euphemia UCAS"/>
          <a:ea typeface="+mn-ea"/>
          <a:cs typeface="Euphemia UCA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Euphemia UCAS"/>
          <a:ea typeface="+mn-ea"/>
          <a:cs typeface="Euphemia UCA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Euphemia UCAS"/>
          <a:ea typeface="+mn-ea"/>
          <a:cs typeface="Euphemia UCA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98FE-4D61-4931-ACBD-87F1F9FB7706}" type="datetimeFigureOut">
              <a:rPr lang="es-ES" smtClean="0"/>
              <a:pPr/>
              <a:t>14/04/2017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64F1-B5EC-4383-8A8B-66BBC940C52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LINH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32040" y="188640"/>
            <a:ext cx="3828620" cy="16460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gonzalezblanco@flog.uned.es" TargetMode="External"/><Relationship Id="rId7" Type="http://schemas.openxmlformats.org/officeDocument/2006/relationships/image" Target="../media/image47.jpg"/><Relationship Id="rId2" Type="http://schemas.openxmlformats.org/officeDocument/2006/relationships/hyperlink" Target="mailto:cimartinez@flog.uned.es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png"/><Relationship Id="rId5" Type="http://schemas.openxmlformats.org/officeDocument/2006/relationships/hyperlink" Target="http://postdata.linhd.es/" TargetMode="External"/><Relationship Id="rId4" Type="http://schemas.openxmlformats.org/officeDocument/2006/relationships/hyperlink" Target="mailto:gdelrio.riande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emetca.linhd.es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anisharts.com/books/literature/imagenes/baena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" b="46177"/>
          <a:stretch/>
        </p:blipFill>
        <p:spPr bwMode="auto">
          <a:xfrm>
            <a:off x="0" y="-30672"/>
            <a:ext cx="9185108" cy="68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0" y="3645024"/>
            <a:ext cx="9185108" cy="3212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5769" y="364502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uphemia UCAS"/>
                <a:ea typeface="+mn-ea"/>
                <a:cs typeface="Euphemia UCA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uphemia UCAS"/>
                <a:ea typeface="+mn-ea"/>
                <a:cs typeface="Euphemia UCA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uphemia UCAS"/>
                <a:ea typeface="+mn-ea"/>
                <a:cs typeface="Euphemia UCA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uphemia UCAS"/>
                <a:ea typeface="+mn-ea"/>
                <a:cs typeface="Euphemia UCA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uphemia UCAS"/>
                <a:ea typeface="+mn-ea"/>
                <a:cs typeface="Euphemia UCA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Clara </a:t>
            </a:r>
            <a:r>
              <a:rPr lang="en-US" sz="2000" dirty="0">
                <a:solidFill>
                  <a:schemeClr val="bg1"/>
                </a:solidFill>
              </a:rPr>
              <a:t>I. </a:t>
            </a:r>
            <a:r>
              <a:rPr lang="en-US" sz="2000" dirty="0" err="1">
                <a:solidFill>
                  <a:schemeClr val="bg1"/>
                </a:solidFill>
              </a:rPr>
              <a:t>Martínez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Cantón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Universidad </a:t>
            </a:r>
            <a:r>
              <a:rPr lang="en-US" sz="1400" dirty="0">
                <a:solidFill>
                  <a:schemeClr val="bg1"/>
                </a:solidFill>
              </a:rPr>
              <a:t>Nacional de </a:t>
            </a:r>
            <a:r>
              <a:rPr lang="en-US" sz="1400" dirty="0" err="1">
                <a:solidFill>
                  <a:schemeClr val="bg1"/>
                </a:solidFill>
              </a:rPr>
              <a:t>Educación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Distancia</a:t>
            </a:r>
            <a:r>
              <a:rPr lang="en-US" sz="1400" dirty="0">
                <a:solidFill>
                  <a:schemeClr val="bg1"/>
                </a:solidFill>
              </a:rPr>
              <a:t> (UNED), Spain</a:t>
            </a:r>
            <a:endParaRPr lang="es-ES" sz="1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err="1">
                <a:solidFill>
                  <a:schemeClr val="bg1"/>
                </a:solidFill>
              </a:rPr>
              <a:t>Gimena</a:t>
            </a:r>
            <a:r>
              <a:rPr lang="en-US" sz="2000" dirty="0">
                <a:solidFill>
                  <a:schemeClr val="bg1"/>
                </a:solidFill>
              </a:rPr>
              <a:t> Del Río </a:t>
            </a:r>
            <a:r>
              <a:rPr lang="en-US" sz="2000" dirty="0" err="1">
                <a:solidFill>
                  <a:schemeClr val="bg1"/>
                </a:solidFill>
              </a:rPr>
              <a:t>Riande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chemeClr val="bg1"/>
                </a:solidFill>
              </a:rPr>
              <a:t>Seminario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de </a:t>
            </a:r>
            <a:r>
              <a:rPr lang="en-US" sz="1400" dirty="0" err="1">
                <a:solidFill>
                  <a:schemeClr val="bg1"/>
                </a:solidFill>
              </a:rPr>
              <a:t>Edición</a:t>
            </a:r>
            <a:r>
              <a:rPr lang="en-US" sz="1400" dirty="0">
                <a:solidFill>
                  <a:schemeClr val="bg1"/>
                </a:solidFill>
              </a:rPr>
              <a:t> y </a:t>
            </a:r>
            <a:r>
              <a:rPr lang="en-US" sz="1400" dirty="0" err="1">
                <a:solidFill>
                  <a:schemeClr val="bg1"/>
                </a:solidFill>
              </a:rPr>
              <a:t>Crítica</a:t>
            </a:r>
            <a:r>
              <a:rPr lang="en-US" sz="1400" dirty="0">
                <a:solidFill>
                  <a:schemeClr val="bg1"/>
                </a:solidFill>
              </a:rPr>
              <a:t> Textual (SECRIT-IIBICRIT CONICET), </a:t>
            </a:r>
            <a:r>
              <a:rPr lang="en-US" sz="1400" dirty="0" smtClean="0">
                <a:solidFill>
                  <a:schemeClr val="bg1"/>
                </a:solidFill>
              </a:rPr>
              <a:t>Argentina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Elena González-Blanco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Universidad </a:t>
            </a:r>
            <a:r>
              <a:rPr lang="en-US" sz="1400" dirty="0">
                <a:solidFill>
                  <a:schemeClr val="bg1"/>
                </a:solidFill>
              </a:rPr>
              <a:t>Nacional de </a:t>
            </a:r>
            <a:r>
              <a:rPr lang="en-US" sz="1400" dirty="0" err="1">
                <a:solidFill>
                  <a:schemeClr val="bg1"/>
                </a:solidFill>
              </a:rPr>
              <a:t>Educación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Distancia</a:t>
            </a:r>
            <a:r>
              <a:rPr lang="en-US" sz="1400" dirty="0">
                <a:solidFill>
                  <a:schemeClr val="bg1"/>
                </a:solidFill>
              </a:rPr>
              <a:t> (UNED), Spain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S" sz="1200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48138" y="1703445"/>
            <a:ext cx="7488831" cy="1508105"/>
          </a:xfrm>
          <a:prstGeom prst="rect">
            <a:avLst/>
          </a:prstGeom>
          <a:gradFill flip="none" rotWithShape="1">
            <a:gsLst>
              <a:gs pos="0">
                <a:srgbClr val="FBFEC2">
                  <a:shade val="30000"/>
                  <a:satMod val="115000"/>
                </a:srgbClr>
              </a:gs>
              <a:gs pos="50000">
                <a:srgbClr val="FBFEC2">
                  <a:shade val="67500"/>
                  <a:satMod val="115000"/>
                </a:srgbClr>
              </a:gs>
              <a:gs pos="100000">
                <a:srgbClr val="FBFEC2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 smtClean="0">
                <a:latin typeface="Euphemia UCAS"/>
                <a:cs typeface="Euphemia UCAS"/>
              </a:rPr>
              <a:t>Poetriae</a:t>
            </a:r>
            <a:endParaRPr lang="es-ES" sz="4400" b="1" dirty="0" smtClean="0">
              <a:latin typeface="Euphemia UCAS"/>
              <a:cs typeface="Euphemia UCAS"/>
            </a:endParaRPr>
          </a:p>
          <a:p>
            <a:pPr algn="ctr"/>
            <a:r>
              <a:rPr lang="es-ES" sz="2400" b="1" dirty="0" smtClean="0">
                <a:latin typeface="Euphemia UCAS"/>
                <a:cs typeface="Euphemia UCAS"/>
              </a:rPr>
              <a:t>Una </a:t>
            </a:r>
            <a:r>
              <a:rPr lang="es-ES" sz="2400" b="1" dirty="0">
                <a:latin typeface="Euphemia UCAS"/>
                <a:cs typeface="Euphemia UCAS"/>
              </a:rPr>
              <a:t>colección de poéticas medievales basada en</a:t>
            </a:r>
          </a:p>
          <a:p>
            <a:pPr algn="ctr"/>
            <a:r>
              <a:rPr lang="es-ES" sz="2400" b="1" dirty="0">
                <a:latin typeface="Euphemia UCAS"/>
                <a:cs typeface="Euphemia UCAS"/>
              </a:rPr>
              <a:t>conceptos métricos únicos y </a:t>
            </a:r>
            <a:r>
              <a:rPr lang="es-ES" sz="2400" b="1" dirty="0" err="1">
                <a:latin typeface="Euphemia UCAS"/>
                <a:cs typeface="Euphemia UCAS"/>
              </a:rPr>
              <a:t>referenciables</a:t>
            </a:r>
            <a:endParaRPr lang="es-ES_tradnl" sz="3200" b="1" dirty="0">
              <a:latin typeface="Euphemia UCAS"/>
              <a:cs typeface="Euphemia UCA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740" y="3801543"/>
            <a:ext cx="1671963" cy="926562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20" y="-30672"/>
            <a:ext cx="4950388" cy="936104"/>
          </a:xfrm>
          <a:prstGeom prst="rect">
            <a:avLst/>
          </a:prstGeom>
          <a:solidFill>
            <a:srgbClr val="F8F9DF"/>
          </a:solidFill>
          <a:effectLst>
            <a:softEdge rad="0"/>
          </a:effectLst>
        </p:spPr>
      </p:pic>
      <p:pic>
        <p:nvPicPr>
          <p:cNvPr id="14" name="Imagen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88" y="5835394"/>
            <a:ext cx="7920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0" name="9 Grupo"/>
          <p:cNvGrpSpPr/>
          <p:nvPr/>
        </p:nvGrpSpPr>
        <p:grpSpPr>
          <a:xfrm>
            <a:off x="6494522" y="5862973"/>
            <a:ext cx="2639181" cy="773785"/>
            <a:chOff x="5611322" y="7250886"/>
            <a:chExt cx="2639181" cy="773785"/>
          </a:xfrm>
        </p:grpSpPr>
        <p:sp>
          <p:nvSpPr>
            <p:cNvPr id="22" name="Rectángulo 4"/>
            <p:cNvSpPr/>
            <p:nvPr/>
          </p:nvSpPr>
          <p:spPr>
            <a:xfrm>
              <a:off x="5611322" y="7250886"/>
              <a:ext cx="2639181" cy="759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3" name="22 Grupo"/>
            <p:cNvGrpSpPr/>
            <p:nvPr/>
          </p:nvGrpSpPr>
          <p:grpSpPr>
            <a:xfrm>
              <a:off x="5935955" y="7261642"/>
              <a:ext cx="2155724" cy="763029"/>
              <a:chOff x="5935955" y="7241961"/>
              <a:chExt cx="2155724" cy="763029"/>
            </a:xfrm>
          </p:grpSpPr>
          <p:pic>
            <p:nvPicPr>
              <p:cNvPr id="24" name="Imagen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5955" y="7245424"/>
                <a:ext cx="1285170" cy="700819"/>
              </a:xfrm>
              <a:prstGeom prst="rect">
                <a:avLst/>
              </a:prstGeom>
            </p:spPr>
          </p:pic>
          <p:pic>
            <p:nvPicPr>
              <p:cNvPr id="25" name="Imagen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2518" y="7241961"/>
                <a:ext cx="799161" cy="763029"/>
              </a:xfrm>
              <a:prstGeom prst="rect">
                <a:avLst/>
              </a:prstGeom>
            </p:spPr>
          </p:pic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28" y="4809356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6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12595" y="1760375"/>
            <a:ext cx="720080" cy="216024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poético</a:t>
            </a:r>
            <a:r>
              <a:rPr lang="en-US" dirty="0" smtClean="0"/>
              <a:t> </a:t>
            </a:r>
            <a:r>
              <a:rPr lang="en-US" dirty="0" err="1" smtClean="0"/>
              <a:t>referenciable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8"/>
          <a:stretch/>
        </p:blipFill>
        <p:spPr bwMode="auto">
          <a:xfrm>
            <a:off x="10075" y="1319172"/>
            <a:ext cx="8820471" cy="55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43" y="5095644"/>
            <a:ext cx="4552773" cy="173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1412775"/>
            <a:ext cx="9144429" cy="540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Resultado de imagen de temat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85" y="1482588"/>
            <a:ext cx="4552773" cy="173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Marcado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conceptos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XML-TEI</a:t>
            </a:r>
            <a:endParaRPr lang="en-U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91672"/>
              </p:ext>
            </p:extLst>
          </p:nvPr>
        </p:nvGraphicFramePr>
        <p:xfrm>
          <a:off x="251520" y="1628799"/>
          <a:ext cx="4248472" cy="44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2880320"/>
              </a:tblGrid>
              <a:tr h="878498">
                <a:tc>
                  <a:txBody>
                    <a:bodyPr/>
                    <a:lstStyle/>
                    <a:p>
                      <a:pPr marL="1397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ESQUEMA POETRIAE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EQUIVALENCIA TEI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Definición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&lt;</a:t>
                      </a:r>
                      <a:r>
                        <a:rPr lang="es-ES_tradnl" sz="1800" dirty="0" err="1">
                          <a:effectLst/>
                        </a:rPr>
                        <a:t>content_definition</a:t>
                      </a:r>
                      <a:r>
                        <a:rPr lang="es-ES_tradnl" sz="1800" dirty="0">
                          <a:effectLst/>
                        </a:rPr>
                        <a:t> </a:t>
                      </a:r>
                      <a:r>
                        <a:rPr lang="es-ES_tradnl" sz="2000" dirty="0" err="1">
                          <a:effectLst/>
                        </a:rPr>
                        <a:t>cRef</a:t>
                      </a:r>
                      <a:r>
                        <a:rPr lang="es-ES_tradnl" sz="2000" dirty="0" smtClean="0">
                          <a:effectLst/>
                        </a:rPr>
                        <a:t>=</a:t>
                      </a:r>
                      <a:r>
                        <a:rPr lang="es-ES_tradnl" sz="1800" dirty="0" smtClean="0">
                          <a:effectLst/>
                        </a:rPr>
                        <a:t>&gt; 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84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Origen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&lt;content_origin </a:t>
                      </a:r>
                      <a:r>
                        <a:rPr lang="es-ES_tradnl" sz="2000">
                          <a:effectLst/>
                        </a:rPr>
                        <a:t>cRef=</a:t>
                      </a:r>
                      <a:r>
                        <a:rPr lang="es-ES_tradnl" sz="1800">
                          <a:effectLst/>
                        </a:rPr>
                        <a:t>&gt;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84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Tipos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&lt;content_tipology </a:t>
                      </a:r>
                      <a:r>
                        <a:rPr lang="es-ES_tradnl" sz="2000">
                          <a:effectLst/>
                        </a:rPr>
                        <a:t>cRef=</a:t>
                      </a:r>
                      <a:r>
                        <a:rPr lang="es-ES_tradnl" sz="1800">
                          <a:effectLst/>
                        </a:rPr>
                        <a:t>&gt;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84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Finalidad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&lt;</a:t>
                      </a:r>
                      <a:r>
                        <a:rPr lang="es-ES_tradnl" sz="1800" dirty="0" err="1">
                          <a:effectLst/>
                        </a:rPr>
                        <a:t>content_aim</a:t>
                      </a:r>
                      <a:r>
                        <a:rPr lang="es-ES_tradnl" sz="1800" dirty="0">
                          <a:effectLst/>
                        </a:rPr>
                        <a:t> </a:t>
                      </a:r>
                      <a:r>
                        <a:rPr lang="es-ES_tradnl" sz="2000" dirty="0" err="1">
                          <a:effectLst/>
                        </a:rPr>
                        <a:t>cRef</a:t>
                      </a:r>
                      <a:r>
                        <a:rPr lang="es-ES_tradnl" sz="2000" dirty="0">
                          <a:effectLst/>
                        </a:rPr>
                        <a:t>=</a:t>
                      </a:r>
                      <a:r>
                        <a:rPr lang="es-ES_tradnl" sz="1800" dirty="0">
                          <a:effectLst/>
                        </a:rPr>
                        <a:t>&gt;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0" b="30843"/>
          <a:stretch/>
        </p:blipFill>
        <p:spPr bwMode="auto">
          <a:xfrm>
            <a:off x="4360912" y="1628799"/>
            <a:ext cx="4749417" cy="37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 r="24816" b="23140"/>
          <a:stretch/>
        </p:blipFill>
        <p:spPr bwMode="auto">
          <a:xfrm>
            <a:off x="-22402" y="0"/>
            <a:ext cx="91664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95736" y="5589240"/>
            <a:ext cx="734481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ES_tradnl" dirty="0" smtClean="0"/>
              <a:t>https://poetriae.linhd.es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6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library col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" y="1340768"/>
            <a:ext cx="9136189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Desarrollos futuros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11" y="1340768"/>
            <a:ext cx="9136189" cy="5517232"/>
          </a:xfrm>
          <a:solidFill>
            <a:schemeClr val="accent6">
              <a:lumMod val="20000"/>
              <a:lumOff val="80000"/>
              <a:alpha val="6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SER UNA GRAN COLECCIÓN DE POÉTICAS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Alojar y anotar tratados castellanos de diferentes épocas y lugares: renacentistas, barrocos, neoclasicistas y románticos; españoles, americanos.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837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library col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" y="1340768"/>
            <a:ext cx="9136189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Desarrollos futuros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11" y="1340768"/>
            <a:ext cx="9136189" cy="5517232"/>
          </a:xfrm>
          <a:solidFill>
            <a:schemeClr val="accent6">
              <a:lumMod val="20000"/>
              <a:lumOff val="80000"/>
              <a:alpha val="6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SER UNA GRAN COLECCIÓN DE POÉTICAS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Alojar y anotar tratados medievales de otras tradiciones ibéricas como la gallega o la catalana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327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Desarrollos futuros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2400" dirty="0" smtClean="0"/>
              <a:t>Ofrecer las imágenes de los manuscritos ligados a la edición digital</a:t>
            </a: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6840760" cy="388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Desarrollos futuros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2400" dirty="0" smtClean="0"/>
              <a:t>Explorar y visualizar de diferentes maneras los datos: por autores, por lugares nombrados, épocas, etc.</a:t>
            </a: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b="9494"/>
          <a:stretch/>
        </p:blipFill>
        <p:spPr bwMode="auto">
          <a:xfrm>
            <a:off x="467544" y="2708920"/>
            <a:ext cx="7992888" cy="36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2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2400" b="1" dirty="0" smtClean="0"/>
          </a:p>
          <a:p>
            <a:pPr marL="0" indent="0" algn="ctr">
              <a:buNone/>
            </a:pPr>
            <a:r>
              <a:rPr lang="es-ES" sz="2400" b="1" dirty="0"/>
              <a:t>Clara I. Martínez Cantón </a:t>
            </a:r>
            <a:r>
              <a:rPr lang="es-ES" sz="2400" dirty="0">
                <a:hlinkClick r:id="rId2"/>
              </a:rPr>
              <a:t>cimartinez@flog.uned.es</a:t>
            </a:r>
            <a:r>
              <a:rPr lang="es-ES" sz="2400" dirty="0"/>
              <a:t> </a:t>
            </a:r>
          </a:p>
          <a:p>
            <a:pPr marL="0" indent="0" algn="ctr">
              <a:buNone/>
            </a:pPr>
            <a:r>
              <a:rPr lang="es-ES" sz="2400" b="1" dirty="0" smtClean="0"/>
              <a:t>Elena </a:t>
            </a:r>
            <a:r>
              <a:rPr lang="es-ES" sz="2400" b="1" dirty="0"/>
              <a:t>González-Blanco </a:t>
            </a:r>
            <a:r>
              <a:rPr lang="es-ES" sz="2400" dirty="0" smtClean="0">
                <a:hlinkClick r:id="rId3"/>
              </a:rPr>
              <a:t>egonzalezblanco@flog.uned.es</a:t>
            </a:r>
            <a:endParaRPr lang="es-ES" sz="2400" dirty="0"/>
          </a:p>
          <a:p>
            <a:pPr marL="0" indent="0" algn="ctr">
              <a:buNone/>
            </a:pPr>
            <a:r>
              <a:rPr lang="es-ES" sz="2400" b="1" dirty="0" err="1" smtClean="0"/>
              <a:t>Gimena</a:t>
            </a:r>
            <a:r>
              <a:rPr lang="es-ES" sz="2400" b="1" dirty="0" smtClean="0"/>
              <a:t> </a:t>
            </a:r>
            <a:r>
              <a:rPr lang="es-ES" sz="2400" b="1" smtClean="0"/>
              <a:t>del Río </a:t>
            </a:r>
            <a:r>
              <a:rPr lang="es-ES" sz="2400" b="1" dirty="0" err="1" smtClean="0"/>
              <a:t>Riande</a:t>
            </a:r>
            <a:r>
              <a:rPr lang="es-ES" sz="2400" b="1" dirty="0" smtClean="0"/>
              <a:t> </a:t>
            </a:r>
            <a:r>
              <a:rPr lang="es-ES" sz="2400" dirty="0">
                <a:hlinkClick r:id="rId4"/>
              </a:rPr>
              <a:t>gdelrio.riande@gmail.com</a:t>
            </a:r>
            <a:r>
              <a:rPr lang="es-ES" sz="2400" dirty="0"/>
              <a:t> </a:t>
            </a:r>
            <a:endParaRPr lang="es-ES" sz="2400" b="1" dirty="0" smtClean="0"/>
          </a:p>
          <a:p>
            <a:pPr marL="0" indent="0" algn="ctr">
              <a:buNone/>
            </a:pPr>
            <a:endParaRPr lang="es-ES" sz="2400" b="1" dirty="0" smtClean="0"/>
          </a:p>
          <a:p>
            <a:pPr marL="0" indent="0" algn="ctr">
              <a:buNone/>
            </a:pPr>
            <a:endParaRPr lang="es-ES" sz="2400" dirty="0" smtClean="0">
              <a:solidFill>
                <a:srgbClr val="2468F0"/>
              </a:solidFill>
              <a:hlinkClick r:id="rId5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rgbClr val="2468F0"/>
                </a:solidFill>
                <a:hlinkClick r:id="rId5"/>
              </a:rPr>
              <a:t>http://postdata.linhd.es</a:t>
            </a:r>
            <a:r>
              <a:rPr lang="es-ES" sz="2400" dirty="0" smtClean="0">
                <a:solidFill>
                  <a:srgbClr val="2468F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ES" sz="2400" dirty="0" smtClean="0">
                <a:solidFill>
                  <a:srgbClr val="2468F0"/>
                </a:solidFill>
              </a:rPr>
              <a:t>@</a:t>
            </a:r>
            <a:r>
              <a:rPr lang="es-ES" sz="2400" dirty="0" err="1" smtClean="0">
                <a:solidFill>
                  <a:srgbClr val="2468F0"/>
                </a:solidFill>
              </a:rPr>
              <a:t>linhduned</a:t>
            </a:r>
            <a:endParaRPr lang="es-ES" sz="2400" dirty="0" smtClean="0">
              <a:solidFill>
                <a:srgbClr val="2468F0"/>
              </a:solidFill>
            </a:endParaRPr>
          </a:p>
          <a:p>
            <a:pPr marL="0" indent="0" algn="ctr">
              <a:buNone/>
            </a:pPr>
            <a:endParaRPr lang="es-ES" sz="80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3" y="3785531"/>
            <a:ext cx="2459932" cy="245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77072"/>
            <a:ext cx="2514314" cy="23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6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1489"/>
            <a:ext cx="5582560" cy="92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5721499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s-ES" sz="3000" dirty="0" smtClean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s-ES" sz="300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s-ES" sz="3000" dirty="0" smtClean="0"/>
              <a:t>Entorno de proyectos conectados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s-ES" b="1" dirty="0" err="1" smtClean="0"/>
              <a:t>PoeMetCa</a:t>
            </a:r>
            <a:r>
              <a:rPr lang="es-ES" b="1" dirty="0" smtClean="0"/>
              <a:t> </a:t>
            </a:r>
            <a:r>
              <a:rPr lang="es-ES" altLang="de-DE" sz="2400" b="1" dirty="0" smtClean="0">
                <a:latin typeface="Calibri" pitchFamily="34" charset="0"/>
                <a:hlinkClick r:id="rId3"/>
              </a:rPr>
              <a:t>http</a:t>
            </a:r>
            <a:r>
              <a:rPr lang="es-ES" altLang="de-DE" sz="2400" b="1" dirty="0">
                <a:latin typeface="Calibri" pitchFamily="34" charset="0"/>
                <a:hlinkClick r:id="rId3"/>
              </a:rPr>
              <a:t>://</a:t>
            </a:r>
            <a:r>
              <a:rPr lang="es-ES" altLang="de-DE" sz="2400" b="1" dirty="0" err="1">
                <a:latin typeface="Calibri" pitchFamily="34" charset="0"/>
                <a:hlinkClick r:id="rId3"/>
              </a:rPr>
              <a:t>poemetca.linhd.es</a:t>
            </a:r>
            <a:r>
              <a:rPr lang="es-ES" altLang="de-DE" sz="2400" b="1" dirty="0">
                <a:latin typeface="Calibri" pitchFamily="34" charset="0"/>
                <a:hlinkClick r:id="rId3"/>
              </a:rPr>
              <a:t>/</a:t>
            </a:r>
            <a:endParaRPr lang="es-ES" altLang="de-DE" sz="2400" b="1" dirty="0">
              <a:latin typeface="Calibri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s-ES" sz="18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dirty="0" smtClean="0"/>
              <a:t>Mismo objeto de estudio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dirty="0" smtClean="0"/>
              <a:t>Proyectos que dialogan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dirty="0" smtClean="0"/>
              <a:t>Proyectos que se enriquecen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s-ES" b="1" dirty="0"/>
          </a:p>
          <a:p>
            <a:endParaRPr lang="es-ES_tradnl" dirty="0"/>
          </a:p>
        </p:txBody>
      </p:sp>
      <p:grpSp>
        <p:nvGrpSpPr>
          <p:cNvPr id="2" name="1 Grupo"/>
          <p:cNvGrpSpPr/>
          <p:nvPr/>
        </p:nvGrpSpPr>
        <p:grpSpPr>
          <a:xfrm>
            <a:off x="5599607" y="372145"/>
            <a:ext cx="3522922" cy="6275214"/>
            <a:chOff x="4641671" y="2625764"/>
            <a:chExt cx="4801693" cy="556699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7123" y="4209813"/>
              <a:ext cx="4176241" cy="109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 descr="imagen_p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1671" y="5593149"/>
              <a:ext cx="1678595" cy="2599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 descr="http://www.clerecia.linhd.es/files/theme_uploads/3cf7035df6c0d494d987042e87e6f9f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91660" y="6325200"/>
              <a:ext cx="28797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93" y="2625764"/>
              <a:ext cx="4612857" cy="134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93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http://poetriae.linhd.es/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28" y="0"/>
            <a:ext cx="9265028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de cancionero de bae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4584"/>
            <a:ext cx="2472209" cy="39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cancionero de juan del enc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58391"/>
            <a:ext cx="2448272" cy="39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emio e car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564904"/>
            <a:ext cx="2232248" cy="40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lvl="0">
              <a:lnSpc>
                <a:spcPct val="16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200" dirty="0"/>
              <a:t>La disponibilidad y difusión en abierto de los tratados poéticos medievales de la Edad Media, con la posibilidad de ampliar este corpus en otras etapas del proyecto.</a:t>
            </a:r>
            <a:endParaRPr lang="es-ES" sz="2200" dirty="0"/>
          </a:p>
          <a:p>
            <a:pPr lvl="0">
              <a:lnSpc>
                <a:spcPct val="16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200" dirty="0"/>
              <a:t>La creación de vocabularios reutilizables e interoperables que aborden elementos estructurales, bibliográficos y específicamente métricos y poéticos. </a:t>
            </a:r>
            <a:endParaRPr lang="es-ES" sz="2200" dirty="0"/>
          </a:p>
          <a:p>
            <a:pPr lvl="0">
              <a:lnSpc>
                <a:spcPct val="16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200" dirty="0"/>
              <a:t>La creación de una plataforma de búsqueda, exploración y visualización de las poéticas</a:t>
            </a:r>
            <a:r>
              <a:rPr lang="es-ES_tradnl" sz="2200" dirty="0" smtClean="0"/>
              <a:t>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291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35936"/>
              </p:ext>
            </p:extLst>
          </p:nvPr>
        </p:nvGraphicFramePr>
        <p:xfrm>
          <a:off x="15212" y="1"/>
          <a:ext cx="9128787" cy="6758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105"/>
                <a:gridCol w="2359727"/>
                <a:gridCol w="2995692"/>
                <a:gridCol w="1397263"/>
              </a:tblGrid>
              <a:tr h="8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AUTOR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TÍTULO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EDICIÓN BASE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AÑO DE PUBLICACIÓN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</a:tr>
              <a:tr h="1293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Enrique de Villena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Arte de trovar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Obras </a:t>
                      </a:r>
                      <a:r>
                        <a:rPr lang="es-ES" sz="2000" dirty="0">
                          <a:effectLst/>
                        </a:rPr>
                        <a:t>Completas (vol. I), edición de Pedro M. Cátedra,. Madrid, Turner, 1994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Ca. 1417 o 27-34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</a:tr>
              <a:tr h="1196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Juan Alfonso de Baena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</a:rPr>
                        <a:t>Prologus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Baenensis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López Estrada (ed.) (1985). Las poéticas castellanas de la Edad Media.  Taurus.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</a:rPr>
                        <a:t>ca</a:t>
                      </a:r>
                      <a:r>
                        <a:rPr lang="es-ES" sz="2000" dirty="0">
                          <a:effectLst/>
                        </a:rPr>
                        <a:t>. 1446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</a:tr>
              <a:tr h="1196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Marqués de Santillana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Proemio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López Estrada (ed.) (1985). Las poéticas castellanas de la Edad Media.  Taurus.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</a:rPr>
                        <a:t>ca</a:t>
                      </a:r>
                      <a:r>
                        <a:rPr lang="es-ES" sz="2000" dirty="0">
                          <a:effectLst/>
                        </a:rPr>
                        <a:t>. 1146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</a:tr>
              <a:tr h="9617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Antonio de Nebrija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Gramática Española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[Ediciones actuales: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REAL ACADEMIA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ESPAÑOLA, 1989]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1492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</a:tr>
              <a:tr h="1196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Juan de la Encina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Arte de poesía castellana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López Estrada (ed.) (1985). Las poéticas castellanas de la Edad Media.  Taurus.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1496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9" marR="30489" marT="0" marB="0"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7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 err="1" smtClean="0"/>
              <a:t>digitales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3 Grupo"/>
          <p:cNvGrpSpPr/>
          <p:nvPr/>
        </p:nvGrpSpPr>
        <p:grpSpPr>
          <a:xfrm>
            <a:off x="0" y="1484784"/>
            <a:ext cx="9252520" cy="5112568"/>
            <a:chOff x="12436851" y="9915371"/>
            <a:chExt cx="12658798" cy="6286680"/>
          </a:xfrm>
        </p:grpSpPr>
        <p:sp>
          <p:nvSpPr>
            <p:cNvPr id="5" name="4 Llamada con línea 2"/>
            <p:cNvSpPr/>
            <p:nvPr/>
          </p:nvSpPr>
          <p:spPr>
            <a:xfrm>
              <a:off x="12436851" y="9915371"/>
              <a:ext cx="12658798" cy="6286680"/>
            </a:xfrm>
            <a:prstGeom prst="borderCallout2">
              <a:avLst>
                <a:gd name="adj1" fmla="val 53597"/>
                <a:gd name="adj2" fmla="val -357"/>
                <a:gd name="adj3" fmla="val 42387"/>
                <a:gd name="adj4" fmla="val -3273"/>
                <a:gd name="adj5" fmla="val 31291"/>
                <a:gd name="adj6" fmla="val -302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" name="Shape 92"/>
            <p:cNvGrpSpPr/>
            <p:nvPr/>
          </p:nvGrpSpPr>
          <p:grpSpPr>
            <a:xfrm>
              <a:off x="13098282" y="9972697"/>
              <a:ext cx="11562201" cy="6052680"/>
              <a:chOff x="745183" y="11827136"/>
              <a:chExt cx="6282073" cy="4962025"/>
            </a:xfrm>
          </p:grpSpPr>
          <p:pic>
            <p:nvPicPr>
              <p:cNvPr id="7" name="Shape 9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751091" y="15415265"/>
                <a:ext cx="1837397" cy="1372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Shape 9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51100" y="12131492"/>
                <a:ext cx="1869269" cy="140195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Shape 9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54991" y="13809496"/>
                <a:ext cx="1843307" cy="13827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Shape 9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915492" y="12131492"/>
                <a:ext cx="1843307" cy="140195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Shape 9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915501" y="13784665"/>
                <a:ext cx="1877170" cy="14075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Shape 9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107192" y="12131510"/>
                <a:ext cx="1920063" cy="13827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Shape 99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133162" y="13784665"/>
                <a:ext cx="1886201" cy="14143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Shape 100"/>
              <p:cNvSpPr txBox="1"/>
              <p:nvPr/>
            </p:nvSpPr>
            <p:spPr>
              <a:xfrm>
                <a:off x="754991" y="11827136"/>
                <a:ext cx="1843307" cy="214717"/>
              </a:xfrm>
              <a:prstGeom prst="rect">
                <a:avLst/>
              </a:prstGeom>
              <a:solidFill>
                <a:srgbClr val="800000">
                  <a:alpha val="50980"/>
                </a:srgbClr>
              </a:solidFill>
              <a:ln>
                <a:noFill/>
              </a:ln>
            </p:spPr>
            <p:txBody>
              <a:bodyPr lIns="91350" tIns="45675" rIns="91350" bIns="456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RPHA - Hungary</a:t>
                </a:r>
              </a:p>
            </p:txBody>
          </p:sp>
          <p:sp>
            <p:nvSpPr>
              <p:cNvPr id="15" name="Shape 101"/>
              <p:cNvSpPr txBox="1"/>
              <p:nvPr/>
            </p:nvSpPr>
            <p:spPr>
              <a:xfrm>
                <a:off x="2911482" y="11827136"/>
                <a:ext cx="1843307" cy="214717"/>
              </a:xfrm>
              <a:prstGeom prst="rect">
                <a:avLst/>
              </a:prstGeom>
              <a:solidFill>
                <a:srgbClr val="800000">
                  <a:alpha val="50980"/>
                </a:srgbClr>
              </a:solidFill>
              <a:ln>
                <a:noFill/>
              </a:ln>
            </p:spPr>
            <p:txBody>
              <a:bodyPr lIns="91350" tIns="45675" rIns="91350" bIns="456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BedT - Italy</a:t>
                </a:r>
              </a:p>
            </p:txBody>
          </p:sp>
          <p:sp>
            <p:nvSpPr>
              <p:cNvPr id="16" name="Shape 102"/>
              <p:cNvSpPr txBox="1"/>
              <p:nvPr/>
            </p:nvSpPr>
            <p:spPr>
              <a:xfrm>
                <a:off x="5107192" y="11828785"/>
                <a:ext cx="1843307" cy="214717"/>
              </a:xfrm>
              <a:prstGeom prst="rect">
                <a:avLst/>
              </a:prstGeom>
              <a:solidFill>
                <a:srgbClr val="800000">
                  <a:alpha val="50980"/>
                </a:srgbClr>
              </a:solidFill>
              <a:ln>
                <a:noFill/>
              </a:ln>
            </p:spPr>
            <p:txBody>
              <a:bodyPr lIns="91350" tIns="45675" rIns="91350" bIns="456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Cantigas Oxford</a:t>
                </a:r>
              </a:p>
            </p:txBody>
          </p:sp>
          <p:sp>
            <p:nvSpPr>
              <p:cNvPr id="17" name="Shape 103"/>
              <p:cNvSpPr txBox="1"/>
              <p:nvPr/>
            </p:nvSpPr>
            <p:spPr>
              <a:xfrm>
                <a:off x="751095" y="13501706"/>
                <a:ext cx="1843307" cy="214717"/>
              </a:xfrm>
              <a:prstGeom prst="rect">
                <a:avLst/>
              </a:prstGeom>
              <a:solidFill>
                <a:srgbClr val="800000">
                  <a:alpha val="50980"/>
                </a:srgbClr>
              </a:solidFill>
              <a:ln>
                <a:noFill/>
              </a:ln>
            </p:spPr>
            <p:txBody>
              <a:bodyPr lIns="91350" tIns="45675" rIns="91350" bIns="456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MedDB2 – Galicia</a:t>
                </a:r>
              </a:p>
            </p:txBody>
          </p:sp>
          <p:sp>
            <p:nvSpPr>
              <p:cNvPr id="18" name="Shape 104"/>
              <p:cNvSpPr txBox="1"/>
              <p:nvPr/>
            </p:nvSpPr>
            <p:spPr>
              <a:xfrm>
                <a:off x="5107192" y="13476870"/>
                <a:ext cx="1886201" cy="214717"/>
              </a:xfrm>
              <a:prstGeom prst="rect">
                <a:avLst/>
              </a:prstGeom>
              <a:solidFill>
                <a:srgbClr val="800000">
                  <a:alpha val="50980"/>
                </a:srgbClr>
              </a:solidFill>
              <a:ln>
                <a:noFill/>
              </a:ln>
            </p:spPr>
            <p:txBody>
              <a:bodyPr lIns="91350" tIns="45675" rIns="91350" bIns="456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Analecta Hymnica Latin</a:t>
                </a:r>
              </a:p>
            </p:txBody>
          </p:sp>
          <p:sp>
            <p:nvSpPr>
              <p:cNvPr id="19" name="Shape 105"/>
              <p:cNvSpPr txBox="1"/>
              <p:nvPr/>
            </p:nvSpPr>
            <p:spPr>
              <a:xfrm>
                <a:off x="2903098" y="13514256"/>
                <a:ext cx="1843307" cy="214717"/>
              </a:xfrm>
              <a:prstGeom prst="rect">
                <a:avLst/>
              </a:prstGeom>
              <a:solidFill>
                <a:srgbClr val="800000">
                  <a:alpha val="50980"/>
                </a:srgbClr>
              </a:solidFill>
              <a:ln>
                <a:noFill/>
              </a:ln>
            </p:spPr>
            <p:txBody>
              <a:bodyPr lIns="91350" tIns="45675" rIns="91350" bIns="456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Naetebus - France</a:t>
                </a:r>
              </a:p>
            </p:txBody>
          </p:sp>
          <p:sp>
            <p:nvSpPr>
              <p:cNvPr id="20" name="Shape 106"/>
              <p:cNvSpPr txBox="1"/>
              <p:nvPr/>
            </p:nvSpPr>
            <p:spPr>
              <a:xfrm>
                <a:off x="745183" y="15107487"/>
                <a:ext cx="1843307" cy="214717"/>
              </a:xfrm>
              <a:prstGeom prst="rect">
                <a:avLst/>
              </a:prstGeom>
              <a:solidFill>
                <a:srgbClr val="800000">
                  <a:alpha val="50980"/>
                </a:srgbClr>
              </a:solidFill>
              <a:ln>
                <a:noFill/>
              </a:ln>
            </p:spPr>
            <p:txBody>
              <a:bodyPr lIns="91350" tIns="45675" rIns="91350" bIns="456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ReMetCa - Spain</a:t>
                </a:r>
              </a:p>
            </p:txBody>
          </p:sp>
          <p:pic>
            <p:nvPicPr>
              <p:cNvPr id="21" name="Shape 107"/>
              <p:cNvPicPr preferRelativeResize="0"/>
              <p:nvPr/>
            </p:nvPicPr>
            <p:blipFill rotWithShape="1">
              <a:blip r:embed="rId9">
                <a:alphaModFix/>
              </a:blip>
              <a:srcRect r="18337"/>
              <a:stretch/>
            </p:blipFill>
            <p:spPr>
              <a:xfrm>
                <a:off x="5107192" y="15415265"/>
                <a:ext cx="1886203" cy="1372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Shape 108"/>
              <p:cNvPicPr preferRelativeResize="0"/>
              <p:nvPr/>
            </p:nvPicPr>
            <p:blipFill rotWithShape="1">
              <a:blip r:embed="rId10">
                <a:alphaModFix/>
              </a:blip>
              <a:srcRect r="21573"/>
              <a:stretch/>
            </p:blipFill>
            <p:spPr>
              <a:xfrm>
                <a:off x="2915761" y="15415281"/>
                <a:ext cx="1876902" cy="13738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109"/>
              <p:cNvSpPr txBox="1"/>
              <p:nvPr/>
            </p:nvSpPr>
            <p:spPr>
              <a:xfrm>
                <a:off x="2949357" y="15107487"/>
                <a:ext cx="1843307" cy="214717"/>
              </a:xfrm>
              <a:prstGeom prst="rect">
                <a:avLst/>
              </a:prstGeom>
              <a:solidFill>
                <a:srgbClr val="800000">
                  <a:alpha val="50980"/>
                </a:srgbClr>
              </a:solidFill>
              <a:ln>
                <a:noFill/>
              </a:ln>
            </p:spPr>
            <p:txBody>
              <a:bodyPr lIns="91350" tIns="45675" rIns="91350" bIns="456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Skaldic - Scandinavia</a:t>
                </a:r>
              </a:p>
            </p:txBody>
          </p:sp>
          <p:sp>
            <p:nvSpPr>
              <p:cNvPr id="24" name="Shape 110"/>
              <p:cNvSpPr txBox="1"/>
              <p:nvPr/>
            </p:nvSpPr>
            <p:spPr>
              <a:xfrm>
                <a:off x="5107192" y="15106000"/>
                <a:ext cx="1843307" cy="214717"/>
              </a:xfrm>
              <a:prstGeom prst="rect">
                <a:avLst/>
              </a:prstGeom>
              <a:solidFill>
                <a:srgbClr val="800000">
                  <a:alpha val="50980"/>
                </a:srgbClr>
              </a:solidFill>
              <a:ln>
                <a:noFill/>
              </a:ln>
            </p:spPr>
            <p:txBody>
              <a:bodyPr lIns="91350" tIns="45675" rIns="91350" bIns="456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Mirabile - Italia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7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 err="1" smtClean="0"/>
              <a:t>digitales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1"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1"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solidFill>
            <a:srgbClr val="F8F9DF">
              <a:alpha val="93000"/>
            </a:srgbClr>
          </a:solidFill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768" y="908720"/>
            <a:ext cx="8748464" cy="5805264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i="1" dirty="0" smtClean="0"/>
              <a:t>Use </a:t>
            </a:r>
            <a:r>
              <a:rPr lang="en-US" i="1" dirty="0"/>
              <a:t>of terms: Although two poetics may cover the same subjects, this does not mean, that use and conception of certain terms are consistent, for there may be observed a change over the period analyzed, which covers roughly 200 years</a:t>
            </a:r>
          </a:p>
        </p:txBody>
      </p:sp>
    </p:spTree>
    <p:extLst>
      <p:ext uri="{BB962C8B-B14F-4D97-AF65-F5344CB8AC3E}">
        <p14:creationId xmlns:p14="http://schemas.microsoft.com/office/powerpoint/2010/main" val="21317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 r="24816" b="23140"/>
          <a:stretch/>
        </p:blipFill>
        <p:spPr bwMode="auto">
          <a:xfrm>
            <a:off x="-22402" y="0"/>
            <a:ext cx="91664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5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1561&quot;&gt;&lt;property id=&quot;20148&quot; value=&quot;5&quot;/&gt;&lt;property id=&quot;20300&quot; value=&quot;Slide 1&quot;/&gt;&lt;property id=&quot;20307&quot; value=&quot;292&quot;/&gt;&lt;/object&gt;&lt;object type=&quot;3&quot; unique_id=&quot;13830&quot;&gt;&lt;property id=&quot;20148&quot; value=&quot;5&quot;/&gt;&lt;property id=&quot;20300&quot; value=&quot;Slide 17&quot;/&gt;&lt;property id=&quot;20307&quot; value=&quot;325&quot;/&gt;&lt;/object&gt;&lt;object type=&quot;3&quot; unique_id=&quot;15989&quot;&gt;&lt;property id=&quot;20148&quot; value=&quot;5&quot;/&gt;&lt;property id=&quot;20300&quot; value=&quot;Slide 2&quot;/&gt;&lt;property id=&quot;20307&quot; value=&quot;328&quot;/&gt;&lt;/object&gt;&lt;object type=&quot;3&quot; unique_id=&quot;15990&quot;&gt;&lt;property id=&quot;20148&quot; value=&quot;5&quot;/&gt;&lt;property id=&quot;20300&quot; value=&quot;Slide 3 - &amp;quot;http://poetriae.linhd.es/&amp;quot;&quot;/&gt;&lt;property id=&quot;20307&quot; value=&quot;326&quot;/&gt;&lt;/object&gt;&lt;object type=&quot;3&quot; unique_id=&quot;15991&quot;&gt;&lt;property id=&quot;20148&quot; value=&quot;5&quot;/&gt;&lt;property id=&quot;20300&quot; value=&quot;Slide 4 - &amp;quot;Proyectos digitales&amp;quot;&quot;/&gt;&lt;property id=&quot;20307&quot; value=&quot;330&quot;/&gt;&lt;/object&gt;&lt;object type=&quot;3&quot; unique_id=&quot;15992&quot;&gt;&lt;property id=&quot;20148&quot; value=&quot;5&quot;/&gt;&lt;property id=&quot;20300&quot; value=&quot;Slide 10&quot;/&gt;&lt;property id=&quot;20307&quot; value=&quot;329&quot;/&gt;&lt;/object&gt;&lt;object type=&quot;3&quot; unique_id=&quot;16041&quot;&gt;&lt;property id=&quot;20148&quot; value=&quot;5&quot;/&gt;&lt;property id=&quot;20300&quot; value=&quot;Slide 5 - &amp;quot;Proyectos digitales&amp;quot;&quot;/&gt;&lt;property id=&quot;20307&quot; value=&quot;331&quot;/&gt;&lt;/object&gt;&lt;object type=&quot;3&quot; unique_id=&quot;16042&quot;&gt;&lt;property id=&quot;20148&quot; value=&quot;5&quot;/&gt;&lt;property id=&quot;20300&quot; value=&quot;Slide 6 - &amp;quot;Use of terms: Although two poetics may cover the same subjects, this does not mean, that use and conception of cert&quot;/&gt;&lt;property id=&quot;20307&quot; value=&quot;332&quot;/&gt;&lt;/object&gt;&lt;object type=&quot;3&quot; unique_id=&quot;16093&quot;&gt;&lt;property id=&quot;20148&quot; value=&quot;5&quot;/&gt;&lt;property id=&quot;20300&quot; value=&quot;Slide 7&quot;/&gt;&lt;property id=&quot;20307&quot; value=&quot;333&quot;/&gt;&lt;/object&gt;&lt;object type=&quot;3&quot; unique_id=&quot;16094&quot;&gt;&lt;property id=&quot;20148&quot; value=&quot;5&quot;/&gt;&lt;property id=&quot;20300&quot; value=&quot;Slide 8&quot;/&gt;&lt;property id=&quot;20307&quot; value=&quot;334&quot;/&gt;&lt;/object&gt;&lt;object type=&quot;3&quot; unique_id=&quot;16191&quot;&gt;&lt;property id=&quot;20148&quot; value=&quot;5&quot;/&gt;&lt;property id=&quot;20300&quot; value=&quot;Slide 9 - &amp;quot;OBJETIVOS&amp;quot;&quot;/&gt;&lt;property id=&quot;20307&quot; value=&quot;337&quot;/&gt;&lt;/object&gt;&lt;object type=&quot;3&quot; unique_id=&quot;16192&quot;&gt;&lt;property id=&quot;20148&quot; value=&quot;5&quot;/&gt;&lt;property id=&quot;20300&quot; value=&quot;Slide 11 - &amp;quot;Vocabulario común&amp;quot;&quot;/&gt;&lt;property id=&quot;20307&quot; value=&quot;335&quot;/&gt;&lt;/object&gt;&lt;object type=&quot;3&quot; unique_id=&quot;16193&quot;&gt;&lt;property id=&quot;20148&quot; value=&quot;5&quot;/&gt;&lt;property id=&quot;20300&quot; value=&quot;Slide 12 - &amp;quot;Vocabulario común&amp;quot;&quot;/&gt;&lt;property id=&quot;20307&quot; value=&quot;336&quot;/&gt;&lt;/object&gt;&lt;object type=&quot;3&quot; unique_id=&quot;16194&quot;&gt;&lt;property id=&quot;20148&quot; value=&quot;5&quot;/&gt;&lt;property id=&quot;20300&quot; value=&quot;Slide 13 - &amp;quot;Marcado de los conceptos&amp;#x0D;&amp;#x0A;XML-TEI&amp;quot;&quot;/&gt;&lt;property id=&quot;20307&quot; value=&quot;338&quot;/&gt;&lt;/object&gt;&lt;object type=&quot;3&quot; unique_id=&quot;16307&quot;&gt;&lt;property id=&quot;20148&quot; value=&quot;5&quot;/&gt;&lt;property id=&quot;20300&quot; value=&quot;Slide 14 - &amp;quot;Potential Developments&amp;quot;&quot;/&gt;&lt;property id=&quot;20307&quot; value=&quot;340&quot;/&gt;&lt;/object&gt;&lt;object type=&quot;3&quot; unique_id=&quot;16308&quot;&gt;&lt;property id=&quot;20148&quot; value=&quot;5&quot;/&gt;&lt;property id=&quot;20300&quot; value=&quot;Slide 15 - &amp;quot;Potential Developments&amp;quot;&quot;/&gt;&lt;property id=&quot;20307&quot; value=&quot;341&quot;/&gt;&lt;/object&gt;&lt;object type=&quot;3&quot; unique_id=&quot;16309&quot;&gt;&lt;property id=&quot;20148&quot; value=&quot;5&quot;/&gt;&lt;property id=&quot;20300&quot; value=&quot;Slide 16 - &amp;quot;Potential Developments&amp;quot;&quot;/&gt;&lt;property id=&quot;20307&quot; value=&quot;34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stdata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ostdata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16041</TotalTime>
  <Words>495</Words>
  <Application>Microsoft Office PowerPoint</Application>
  <PresentationFormat>Presentación en pantalla (4:3)</PresentationFormat>
  <Paragraphs>99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Diseño personalizado</vt:lpstr>
      <vt:lpstr>Postdata</vt:lpstr>
      <vt:lpstr>1_Diseño personalizado</vt:lpstr>
      <vt:lpstr>1_Postdata</vt:lpstr>
      <vt:lpstr>2_Diseño personalizado</vt:lpstr>
      <vt:lpstr>Presentación de PowerPoint</vt:lpstr>
      <vt:lpstr>Presentación de PowerPoint</vt:lpstr>
      <vt:lpstr>http://poetriae.linhd.es/</vt:lpstr>
      <vt:lpstr>OBJETIVOS</vt:lpstr>
      <vt:lpstr>Presentación de PowerPoint</vt:lpstr>
      <vt:lpstr>Proyectos digitales</vt:lpstr>
      <vt:lpstr>Proyectos digitales</vt:lpstr>
      <vt:lpstr>Use of terms: Although two poetics may cover the same subjects, this does not mean, that use and conception of certain terms are consistent, for there may be observed a change over the period analyzed, which covers roughly 200 years</vt:lpstr>
      <vt:lpstr>Presentación de PowerPoint</vt:lpstr>
      <vt:lpstr>Presentación de PowerPoint</vt:lpstr>
      <vt:lpstr>Vocabulario poético referenciable</vt:lpstr>
      <vt:lpstr>Vocabulario común</vt:lpstr>
      <vt:lpstr>Marcado de los conceptos XML-TEI</vt:lpstr>
      <vt:lpstr>Presentación de PowerPoint</vt:lpstr>
      <vt:lpstr>Desarrollos futuros</vt:lpstr>
      <vt:lpstr>Desarrollos futuros</vt:lpstr>
      <vt:lpstr>Desarrollos futuros</vt:lpstr>
      <vt:lpstr>Desarrollos futuros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Gimena del rio</dc:creator>
  <cp:lastModifiedBy>claraimc</cp:lastModifiedBy>
  <cp:revision>218</cp:revision>
  <dcterms:created xsi:type="dcterms:W3CDTF">2015-05-31T13:52:46Z</dcterms:created>
  <dcterms:modified xsi:type="dcterms:W3CDTF">2017-04-20T13:25:46Z</dcterms:modified>
</cp:coreProperties>
</file>