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325" r:id="rId3"/>
    <p:sldId id="326" r:id="rId4"/>
    <p:sldId id="258" r:id="rId5"/>
    <p:sldId id="304" r:id="rId6"/>
    <p:sldId id="341" r:id="rId7"/>
    <p:sldId id="260" r:id="rId8"/>
    <p:sldId id="337" r:id="rId9"/>
    <p:sldId id="338" r:id="rId10"/>
    <p:sldId id="339" r:id="rId11"/>
    <p:sldId id="340" r:id="rId12"/>
    <p:sldId id="303" r:id="rId13"/>
    <p:sldId id="334" r:id="rId14"/>
    <p:sldId id="305" r:id="rId15"/>
    <p:sldId id="301" r:id="rId16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596" y="66"/>
      </p:cViewPr>
      <p:guideLst>
        <p:guide orient="horz" pos="2160"/>
        <p:guide pos="2880"/>
      </p:guideLst>
    </p:cSldViewPr>
  </p:slideViewPr>
  <p:notesTextViewPr>
    <p:cViewPr>
      <p:scale>
        <a:sx n="50" d="100"/>
        <a:sy n="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937DD-7CCD-4963-977F-21A75AFB956A}" type="datetimeFigureOut">
              <a:rPr lang="es-AR" smtClean="0"/>
              <a:t>4/10/2020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A82831-011C-4D9A-9EF0-4C49773DDBC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42962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 smtClean="0"/>
              <a:t>A cas</a:t>
            </a:r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A82831-011C-4D9A-9EF0-4C49773DDBCD}" type="slidenum">
              <a:rPr lang="es-AR" smtClean="0"/>
              <a:t>15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43433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F6A4A-7B65-4FE0-B4B3-D9D6A8B89B16}" type="datetimeFigureOut">
              <a:rPr lang="es-AR" smtClean="0"/>
              <a:t>4/10/2020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F3EA8-9C42-4F2D-963B-05DEEF933F87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F6A4A-7B65-4FE0-B4B3-D9D6A8B89B16}" type="datetimeFigureOut">
              <a:rPr lang="es-AR" smtClean="0"/>
              <a:t>4/10/2020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F3EA8-9C42-4F2D-963B-05DEEF933F87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F6A4A-7B65-4FE0-B4B3-D9D6A8B89B16}" type="datetimeFigureOut">
              <a:rPr lang="es-AR" smtClean="0"/>
              <a:t>4/10/2020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F3EA8-9C42-4F2D-963B-05DEEF933F87}" type="slidenum">
              <a:rPr lang="es-AR" smtClean="0"/>
              <a:t>‹Nº›</a:t>
            </a:fld>
            <a:endParaRPr lang="es-AR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F6A4A-7B65-4FE0-B4B3-D9D6A8B89B16}" type="datetimeFigureOut">
              <a:rPr lang="es-AR" smtClean="0"/>
              <a:t>4/10/2020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F3EA8-9C42-4F2D-963B-05DEEF933F87}" type="slidenum">
              <a:rPr lang="es-AR" smtClean="0"/>
              <a:t>‹Nº›</a:t>
            </a:fld>
            <a:endParaRPr lang="es-A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F6A4A-7B65-4FE0-B4B3-D9D6A8B89B16}" type="datetimeFigureOut">
              <a:rPr lang="es-AR" smtClean="0"/>
              <a:t>4/10/2020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F3EA8-9C42-4F2D-963B-05DEEF933F87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F6A4A-7B65-4FE0-B4B3-D9D6A8B89B16}" type="datetimeFigureOut">
              <a:rPr lang="es-AR" smtClean="0"/>
              <a:t>4/10/2020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F3EA8-9C42-4F2D-963B-05DEEF933F87}" type="slidenum">
              <a:rPr lang="es-AR" smtClean="0"/>
              <a:t>‹Nº›</a:t>
            </a:fld>
            <a:endParaRPr lang="es-A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F6A4A-7B65-4FE0-B4B3-D9D6A8B89B16}" type="datetimeFigureOut">
              <a:rPr lang="es-AR" smtClean="0"/>
              <a:t>4/10/2020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F3EA8-9C42-4F2D-963B-05DEEF933F87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F6A4A-7B65-4FE0-B4B3-D9D6A8B89B16}" type="datetimeFigureOut">
              <a:rPr lang="es-AR" smtClean="0"/>
              <a:t>4/10/2020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F3EA8-9C42-4F2D-963B-05DEEF933F87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F6A4A-7B65-4FE0-B4B3-D9D6A8B89B16}" type="datetimeFigureOut">
              <a:rPr lang="es-AR" smtClean="0"/>
              <a:t>4/10/2020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F3EA8-9C42-4F2D-963B-05DEEF933F87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F6A4A-7B65-4FE0-B4B3-D9D6A8B89B16}" type="datetimeFigureOut">
              <a:rPr lang="es-AR" smtClean="0"/>
              <a:t>4/10/2020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F3EA8-9C42-4F2D-963B-05DEEF933F87}" type="slidenum">
              <a:rPr lang="es-AR" smtClean="0"/>
              <a:t>‹Nº›</a:t>
            </a:fld>
            <a:endParaRPr lang="es-A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F6A4A-7B65-4FE0-B4B3-D9D6A8B89B16}" type="datetimeFigureOut">
              <a:rPr lang="es-AR" smtClean="0"/>
              <a:t>4/10/2020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F3EA8-9C42-4F2D-963B-05DEEF933F87}" type="slidenum">
              <a:rPr lang="es-AR" smtClean="0"/>
              <a:t>‹Nº›</a:t>
            </a:fld>
            <a:endParaRPr lang="es-A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A4F6A4A-7B65-4FE0-B4B3-D9D6A8B89B16}" type="datetimeFigureOut">
              <a:rPr lang="es-AR" smtClean="0"/>
              <a:t>4/10/2020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850F3EA8-9C42-4F2D-963B-05DEEF933F87}" type="slidenum">
              <a:rPr lang="es-AR" smtClean="0"/>
              <a:t>‹Nº›</a:t>
            </a:fld>
            <a:endParaRPr lang="es-A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9559" y="332656"/>
            <a:ext cx="7288857" cy="2304256"/>
          </a:xfrm>
          <a:prstGeom prst="rect">
            <a:avLst/>
          </a:prstGeom>
        </p:spPr>
      </p:pic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39552" y="1412776"/>
            <a:ext cx="7848872" cy="5040560"/>
          </a:xfrm>
        </p:spPr>
        <p:txBody>
          <a:bodyPr>
            <a:normAutofit fontScale="92500" lnSpcReduction="20000"/>
          </a:bodyPr>
          <a:lstStyle/>
          <a:p>
            <a:endParaRPr lang="es-AR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AR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AR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AR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AR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AR" sz="2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INFORMACIÓN FINANCIERA DE CALIDAD COMO FACTOR CLAVE EN LA REDUCCIÓN DE LA INCERTIDUMBRE Y MINIMIZACIÓN DE RIESGOS</a:t>
            </a:r>
          </a:p>
          <a:p>
            <a:endParaRPr lang="es-AR" sz="2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s-AR" sz="2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Autoras: Dra. Graciela M. </a:t>
            </a:r>
            <a:r>
              <a:rPr lang="es-AR" sz="26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Scavone</a:t>
            </a:r>
            <a:endParaRPr lang="es-AR" sz="2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s-AR" sz="2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Dra. Marisa </a:t>
            </a:r>
            <a:r>
              <a:rPr lang="es-AR" sz="26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Marchesano</a:t>
            </a:r>
            <a:endParaRPr lang="es-AR" sz="26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s-AR" sz="26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AR" sz="2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Facultad de Ciencias Económicas y Empresariales</a:t>
            </a:r>
          </a:p>
          <a:p>
            <a:r>
              <a:rPr lang="es-AR" sz="2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Universidad del Salvador</a:t>
            </a:r>
          </a:p>
          <a:p>
            <a:pPr algn="l"/>
            <a:r>
              <a:rPr lang="es-AR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</a:p>
        </p:txBody>
      </p:sp>
      <p:sp>
        <p:nvSpPr>
          <p:cNvPr id="4" name="AutoShape 2" descr="PROPIEDAD PLANTA Y EQUIPO – PROPIEDAD, PLANTA Y EQUIP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052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504055"/>
          </a:xfrm>
        </p:spPr>
        <p:txBody>
          <a:bodyPr>
            <a:noAutofit/>
          </a:bodyPr>
          <a:lstStyle/>
          <a:p>
            <a:r>
              <a:rPr lang="es-AR" sz="2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CONCLUSIONES ( Cont.)</a:t>
            </a:r>
            <a:endParaRPr lang="es-AR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utoShape 2" descr="PROPIEDAD PLANTA Y EQUIPO – PROPIEDAD, PLANTA Y EQUIPO"/>
          <p:cNvSpPr>
            <a:spLocks noGrp="1" noChangeAspect="1" noChangeArrowheads="1"/>
          </p:cNvSpPr>
          <p:nvPr>
            <p:ph type="subTitle" idx="1"/>
          </p:nvPr>
        </p:nvSpPr>
        <p:spPr bwMode="auto">
          <a:xfrm>
            <a:off x="323528" y="836713"/>
            <a:ext cx="8496944" cy="5616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es-AR" sz="2400" b="1" dirty="0" smtClean="0">
                <a:solidFill>
                  <a:schemeClr val="tx1"/>
                </a:solidFill>
              </a:rPr>
              <a:t>B- Aspectos de medición:</a:t>
            </a:r>
          </a:p>
          <a:p>
            <a:pPr algn="just"/>
            <a:r>
              <a:rPr lang="es-AR" sz="2400" dirty="0" smtClean="0">
                <a:solidFill>
                  <a:schemeClr val="tx1"/>
                </a:solidFill>
              </a:rPr>
              <a:t>Partiendo de la base de que cualquier medición supone un constructo hipotético sujeto a contrastación, se propone un proceso de medición que contemple los siguientes aspectos: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es-AR" sz="2400" dirty="0" smtClean="0">
                <a:solidFill>
                  <a:schemeClr val="tx1"/>
                </a:solidFill>
              </a:rPr>
              <a:t>Elección del fenómeno a describir, el cual debe formar parte del dominio contable.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es-AR" sz="2400" dirty="0" smtClean="0">
                <a:solidFill>
                  <a:schemeClr val="tx1"/>
                </a:solidFill>
              </a:rPr>
              <a:t>Planteo del marco teórico conceptual en el cual se pueda establecer el significado que toma para cada concepto dentro del modelo de medición en particular.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es-AR" sz="2400" dirty="0" smtClean="0">
                <a:solidFill>
                  <a:schemeClr val="tx1"/>
                </a:solidFill>
              </a:rPr>
              <a:t>Determinación  de los fines perseguidos por el  observador del proceso.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es-AR" sz="2400" dirty="0" smtClean="0">
                <a:solidFill>
                  <a:schemeClr val="tx1"/>
                </a:solidFill>
              </a:rPr>
              <a:t>La selección de las variables relevantes para la descripción del fenómeno y las dimensiones que se pretenden </a:t>
            </a:r>
            <a:r>
              <a:rPr lang="es-AR" sz="2400" dirty="0" err="1" smtClean="0">
                <a:solidFill>
                  <a:schemeClr val="tx1"/>
                </a:solidFill>
              </a:rPr>
              <a:t>operacionalizar</a:t>
            </a:r>
            <a:endParaRPr lang="es-AR" sz="2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7419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504055"/>
          </a:xfrm>
        </p:spPr>
        <p:txBody>
          <a:bodyPr>
            <a:noAutofit/>
          </a:bodyPr>
          <a:lstStyle/>
          <a:p>
            <a:r>
              <a:rPr lang="es-AR" sz="2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CONCLUSIONES ( Cont.)</a:t>
            </a:r>
            <a:endParaRPr lang="es-AR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utoShape 2" descr="PROPIEDAD PLANTA Y EQUIPO – PROPIEDAD, PLANTA Y EQUIPO"/>
          <p:cNvSpPr>
            <a:spLocks noGrp="1" noChangeAspect="1" noChangeArrowheads="1"/>
          </p:cNvSpPr>
          <p:nvPr>
            <p:ph type="subTitle" idx="1"/>
          </p:nvPr>
        </p:nvSpPr>
        <p:spPr bwMode="auto">
          <a:xfrm>
            <a:off x="323528" y="836713"/>
            <a:ext cx="8496944" cy="5616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es-AR" sz="2400" b="1" dirty="0" smtClean="0">
                <a:solidFill>
                  <a:schemeClr val="tx1"/>
                </a:solidFill>
              </a:rPr>
              <a:t>B- Aspectos de medición: (Cont.)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es-AR" sz="2400" dirty="0" smtClean="0">
                <a:solidFill>
                  <a:schemeClr val="tx1"/>
                </a:solidFill>
              </a:rPr>
              <a:t>La selección de la unidad de medida más apropiada, es decir, la </a:t>
            </a:r>
            <a:r>
              <a:rPr lang="es-AR" sz="2400" dirty="0" err="1" smtClean="0">
                <a:solidFill>
                  <a:schemeClr val="tx1"/>
                </a:solidFill>
              </a:rPr>
              <a:t>metrización</a:t>
            </a:r>
            <a:r>
              <a:rPr lang="es-AR" sz="2400" dirty="0" smtClean="0">
                <a:solidFill>
                  <a:schemeClr val="tx1"/>
                </a:solidFill>
              </a:rPr>
              <a:t> del ámbito en particular.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es-AR" sz="2400" dirty="0" smtClean="0">
                <a:solidFill>
                  <a:schemeClr val="tx1"/>
                </a:solidFill>
              </a:rPr>
              <a:t>La determinación de los instrumentos de medición a utilizar.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es-AR" sz="2400" dirty="0" smtClean="0">
                <a:solidFill>
                  <a:schemeClr val="tx1"/>
                </a:solidFill>
              </a:rPr>
              <a:t>La consideración de los fenómenos que se están analizando desde un punto de vista sistémico, es decir, afectado por un conjunto de interacciones con otros fenómenos.</a:t>
            </a:r>
            <a:endParaRPr lang="es-AR" sz="2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6557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95036" y="332657"/>
            <a:ext cx="7772400" cy="755972"/>
          </a:xfrm>
        </p:spPr>
        <p:txBody>
          <a:bodyPr>
            <a:noAutofit/>
          </a:bodyPr>
          <a:lstStyle/>
          <a:p>
            <a:r>
              <a:rPr lang="es-AR" sz="2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CONCLUSIONES (Cont.)</a:t>
            </a:r>
            <a:endParaRPr lang="es-AR" sz="2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utoShape 2" descr="PROPIEDAD PLANTA Y EQUIPO – PROPIEDAD, PLANTA Y EQUIPO"/>
          <p:cNvSpPr>
            <a:spLocks noGrp="1" noChangeAspect="1" noChangeArrowheads="1"/>
          </p:cNvSpPr>
          <p:nvPr>
            <p:ph type="subTitle" idx="1"/>
          </p:nvPr>
        </p:nvSpPr>
        <p:spPr bwMode="auto">
          <a:xfrm>
            <a:off x="323528" y="1052513"/>
            <a:ext cx="8496944" cy="540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algn="just"/>
            <a:endParaRPr lang="es-AR" sz="2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Heptágono 2"/>
          <p:cNvSpPr/>
          <p:nvPr/>
        </p:nvSpPr>
        <p:spPr>
          <a:xfrm>
            <a:off x="323528" y="2060848"/>
            <a:ext cx="3168352" cy="3168352"/>
          </a:xfrm>
          <a:prstGeom prst="heptagon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2400" b="1" dirty="0" smtClean="0">
                <a:ln w="0"/>
                <a:solidFill>
                  <a:schemeClr val="tx1"/>
                </a:solidFill>
              </a:rPr>
              <a:t>Los informes financieros de calidad aumentan la confianza de los inversores</a:t>
            </a:r>
            <a:endParaRPr lang="en-US" sz="2400" b="1" dirty="0">
              <a:ln w="0"/>
              <a:solidFill>
                <a:schemeClr val="tx1"/>
              </a:solidFill>
            </a:endParaRPr>
          </a:p>
        </p:txBody>
      </p:sp>
      <p:sp>
        <p:nvSpPr>
          <p:cNvPr id="5" name="Flecha derecha 4"/>
          <p:cNvSpPr/>
          <p:nvPr/>
        </p:nvSpPr>
        <p:spPr>
          <a:xfrm>
            <a:off x="3635896" y="2996952"/>
            <a:ext cx="576064" cy="484632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ángulo 7"/>
          <p:cNvSpPr/>
          <p:nvPr/>
        </p:nvSpPr>
        <p:spPr>
          <a:xfrm>
            <a:off x="4355976" y="1844824"/>
            <a:ext cx="4102224" cy="3600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24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* En función de los riesgos que se discuten.</a:t>
            </a:r>
          </a:p>
          <a:p>
            <a:pPr algn="ctr"/>
            <a:endParaRPr lang="es-AR" sz="24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s-AR" sz="24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* Permiten revisar la gestión que de los mismos lleva a cabo la gerencia.</a:t>
            </a:r>
            <a:endParaRPr lang="en-US" sz="24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30078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95036" y="332657"/>
            <a:ext cx="7772400" cy="755972"/>
          </a:xfrm>
        </p:spPr>
        <p:txBody>
          <a:bodyPr>
            <a:noAutofit/>
          </a:bodyPr>
          <a:lstStyle/>
          <a:p>
            <a:r>
              <a:rPr lang="es-AR" sz="2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CONCLUSIONES ( Cont.)</a:t>
            </a:r>
            <a:endParaRPr lang="es-AR" sz="2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utoShape 2" descr="PROPIEDAD PLANTA Y EQUIPO – PROPIEDAD, PLANTA Y EQUIPO"/>
          <p:cNvSpPr>
            <a:spLocks noGrp="1" noChangeAspect="1" noChangeArrowheads="1"/>
          </p:cNvSpPr>
          <p:nvPr>
            <p:ph type="subTitle" idx="1"/>
          </p:nvPr>
        </p:nvSpPr>
        <p:spPr bwMode="auto">
          <a:xfrm>
            <a:off x="323528" y="1052513"/>
            <a:ext cx="8496944" cy="540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algn="just"/>
            <a:endParaRPr lang="es-AR" sz="2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Heptágono 2"/>
          <p:cNvSpPr/>
          <p:nvPr/>
        </p:nvSpPr>
        <p:spPr>
          <a:xfrm>
            <a:off x="323528" y="2060848"/>
            <a:ext cx="3312368" cy="3816424"/>
          </a:xfrm>
          <a:prstGeom prst="heptagon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2400" b="1" dirty="0" smtClean="0">
                <a:ln w="0"/>
                <a:solidFill>
                  <a:schemeClr val="tx1"/>
                </a:solidFill>
              </a:rPr>
              <a:t>Se hacen necesarios modelos de información basados en hechos y sucesos del futuro</a:t>
            </a:r>
            <a:endParaRPr lang="en-US" sz="2400" b="1" dirty="0">
              <a:ln w="0"/>
              <a:solidFill>
                <a:schemeClr val="tx1"/>
              </a:solidFill>
            </a:endParaRPr>
          </a:p>
        </p:txBody>
      </p:sp>
      <p:sp>
        <p:nvSpPr>
          <p:cNvPr id="5" name="Flecha derecha 4"/>
          <p:cNvSpPr/>
          <p:nvPr/>
        </p:nvSpPr>
        <p:spPr>
          <a:xfrm>
            <a:off x="3635896" y="2996952"/>
            <a:ext cx="576064" cy="484632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ángulo 7"/>
          <p:cNvSpPr/>
          <p:nvPr/>
        </p:nvSpPr>
        <p:spPr>
          <a:xfrm>
            <a:off x="4355976" y="1052513"/>
            <a:ext cx="4320480" cy="509465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sz="24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s-AR" sz="24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En forma de estados financieros prospectivos, emitidos </a:t>
            </a:r>
            <a:r>
              <a:rPr lang="es-AR" sz="2400" b="1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emitidos</a:t>
            </a:r>
            <a:r>
              <a:rPr lang="es-AR" sz="24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en forma sistemática, conjuntamente con los estados de cierre de ejercicio, a la vez que balances de responsabilidad social empresaria, a fin de encarar exitosamente los nuevos y cambiantes escenarios que se presentan</a:t>
            </a:r>
            <a:endParaRPr lang="en-US" sz="24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14084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51520" y="1052736"/>
            <a:ext cx="8640960" cy="5184576"/>
          </a:xfrm>
        </p:spPr>
        <p:txBody>
          <a:bodyPr>
            <a:noAutofit/>
          </a:bodyPr>
          <a:lstStyle/>
          <a:p>
            <a:pPr algn="l"/>
            <a:endParaRPr lang="es-AR" sz="2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ergamino horizontal 3"/>
          <p:cNvSpPr/>
          <p:nvPr/>
        </p:nvSpPr>
        <p:spPr>
          <a:xfrm>
            <a:off x="1115616" y="1412776"/>
            <a:ext cx="7488832" cy="4248472"/>
          </a:xfrm>
          <a:prstGeom prst="horizontalScroll">
            <a:avLst/>
          </a:prstGeom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AR" sz="2400" dirty="0" smtClean="0"/>
              <a:t>Queda abierta la posibilidad de investigaciones futuras, avanzando e innovando en metodologías de medición y revelación en contextos de incertidumbre, con la consideración de enfoques medio ambientales y sociales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82784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1296144"/>
          </a:xfrm>
        </p:spPr>
        <p:txBody>
          <a:bodyPr>
            <a:normAutofit fontScale="90000"/>
          </a:bodyPr>
          <a:lstStyle/>
          <a:p>
            <a:r>
              <a:rPr lang="es-AR" sz="3200" b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AR" sz="3200" b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AR" sz="32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AR" sz="32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AR" sz="3200" b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AR" sz="3200" b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AR" sz="32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39552" y="1844824"/>
            <a:ext cx="7848872" cy="4608512"/>
          </a:xfrm>
        </p:spPr>
        <p:txBody>
          <a:bodyPr>
            <a:normAutofit/>
          </a:bodyPr>
          <a:lstStyle/>
          <a:p>
            <a:pPr marL="457200" indent="-457200">
              <a:buFontTx/>
              <a:buChar char="-"/>
            </a:pPr>
            <a:endParaRPr lang="es-AR" sz="26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Tx/>
              <a:buChar char="-"/>
            </a:pPr>
            <a:r>
              <a:rPr lang="es-AR" sz="2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pPr marL="457200" indent="-457200">
              <a:buFontTx/>
              <a:buChar char="-"/>
            </a:pPr>
            <a:r>
              <a:rPr lang="es-AR" sz="2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Muchas gracias!</a:t>
            </a:r>
          </a:p>
          <a:p>
            <a:pPr marL="457200" indent="-457200">
              <a:buFontTx/>
              <a:buChar char="-"/>
            </a:pPr>
            <a:endParaRPr lang="es-AR" sz="2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buFontTx/>
              <a:buChar char="-"/>
            </a:pPr>
            <a:r>
              <a:rPr lang="es-AR" sz="2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Dra. Graciela M. </a:t>
            </a:r>
            <a:r>
              <a:rPr lang="es-AR" sz="26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Scavone</a:t>
            </a:r>
            <a:endParaRPr lang="es-AR" sz="26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buFontTx/>
              <a:buChar char="-"/>
            </a:pPr>
            <a:r>
              <a:rPr lang="es-AR" sz="2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Dra. Marisa </a:t>
            </a:r>
            <a:r>
              <a:rPr lang="es-AR" sz="26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Marchesano</a:t>
            </a:r>
            <a:endParaRPr lang="es-AR" sz="26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6276" y="332657"/>
            <a:ext cx="7291448" cy="2232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6438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60648"/>
            <a:ext cx="7772400" cy="576064"/>
          </a:xfrm>
        </p:spPr>
        <p:txBody>
          <a:bodyPr>
            <a:normAutofit fontScale="90000"/>
          </a:bodyPr>
          <a:lstStyle/>
          <a:p>
            <a:r>
              <a:rPr lang="es-AR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PLATEAMIENTO DEL PROBELMA</a:t>
            </a:r>
            <a:endParaRPr lang="es-AR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utoShape 2" descr="PROPIEDAD PLANTA Y EQUIPO – PROPIEDAD, PLANTA Y EQUIP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10" descr="PROPIEDAD PLANTA Y EQUIPO – PROPIEDAD, PLANTA Y EQUIPO"/>
          <p:cNvSpPr>
            <a:spLocks noGrp="1" noChangeAspect="1" noChangeArrowheads="1"/>
          </p:cNvSpPr>
          <p:nvPr>
            <p:ph type="subTitle" idx="1"/>
          </p:nvPr>
        </p:nvSpPr>
        <p:spPr bwMode="auto">
          <a:xfrm>
            <a:off x="323528" y="1124745"/>
            <a:ext cx="8568952" cy="5328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algn="just"/>
            <a:endParaRPr lang="es-AR" sz="2200" dirty="0">
              <a:solidFill>
                <a:schemeClr val="tx1"/>
              </a:solidFill>
            </a:endParaRPr>
          </a:p>
        </p:txBody>
      </p:sp>
      <p:sp>
        <p:nvSpPr>
          <p:cNvPr id="3" name="Rectángulo redondeado 2"/>
          <p:cNvSpPr/>
          <p:nvPr/>
        </p:nvSpPr>
        <p:spPr>
          <a:xfrm>
            <a:off x="460375" y="1124745"/>
            <a:ext cx="7997825" cy="259228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AR" sz="2400" dirty="0" smtClean="0"/>
              <a:t>Los entes públicos y privados enfrentan situación de incertidumbre que de no encontrarse adecuadamente revelada en la información financiera que emiten, afecta el gerenciamiento del riesgo y el proceso de toma de decisiones. </a:t>
            </a:r>
            <a:endParaRPr lang="en-US" sz="2400" dirty="0"/>
          </a:p>
        </p:txBody>
      </p:sp>
      <p:sp>
        <p:nvSpPr>
          <p:cNvPr id="5" name="Flecha abajo 4"/>
          <p:cNvSpPr/>
          <p:nvPr/>
        </p:nvSpPr>
        <p:spPr>
          <a:xfrm>
            <a:off x="4283968" y="3933056"/>
            <a:ext cx="484632" cy="432048"/>
          </a:xfrm>
          <a:prstGeom prst="down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ángulo redondeado 5"/>
          <p:cNvSpPr/>
          <p:nvPr/>
        </p:nvSpPr>
        <p:spPr>
          <a:xfrm>
            <a:off x="460375" y="4365105"/>
            <a:ext cx="8144073" cy="208808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AR" sz="2400" dirty="0" smtClean="0"/>
              <a:t>No obstante, existen mecanismos que permiten acotar los efectos mencionados, que forman parte de esta investigación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23370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60648"/>
            <a:ext cx="7772400" cy="576064"/>
          </a:xfrm>
        </p:spPr>
        <p:txBody>
          <a:bodyPr>
            <a:normAutofit fontScale="90000"/>
          </a:bodyPr>
          <a:lstStyle/>
          <a:p>
            <a:r>
              <a:rPr lang="es-AR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OBJETIVO</a:t>
            </a:r>
            <a:endParaRPr lang="es-AR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utoShape 2" descr="PROPIEDAD PLANTA Y EQUIPO – PROPIEDAD, PLANTA Y EQUIP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10" descr="PROPIEDAD PLANTA Y EQUIPO – PROPIEDAD, PLANTA Y EQUIPO"/>
          <p:cNvSpPr>
            <a:spLocks noGrp="1" noChangeAspect="1" noChangeArrowheads="1"/>
          </p:cNvSpPr>
          <p:nvPr>
            <p:ph type="subTitle" idx="1"/>
          </p:nvPr>
        </p:nvSpPr>
        <p:spPr bwMode="auto">
          <a:xfrm>
            <a:off x="292735" y="836712"/>
            <a:ext cx="8568952" cy="5328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endParaRPr lang="es-MX" b="1" dirty="0" smtClean="0">
              <a:solidFill>
                <a:schemeClr val="tx1"/>
              </a:solidFill>
            </a:endParaRPr>
          </a:p>
          <a:p>
            <a:pPr algn="just"/>
            <a:r>
              <a:rPr lang="es-MX" sz="2600" b="1" dirty="0" smtClean="0">
                <a:solidFill>
                  <a:schemeClr val="tx1"/>
                </a:solidFill>
              </a:rPr>
              <a:t>Analizar, a través de revelaciones de información de calidad, que cumplan determinadas características, procesos de medición metodológicos y utilización de información financiera prospectiva, si la incertidumbre se puede acotar, minimizando el riesgo </a:t>
            </a:r>
            <a:r>
              <a:rPr lang="es-MX" sz="2600" b="1" dirty="0" err="1" smtClean="0">
                <a:solidFill>
                  <a:schemeClr val="tx1"/>
                </a:solidFill>
              </a:rPr>
              <a:t>gerenciado</a:t>
            </a:r>
            <a:r>
              <a:rPr lang="es-MX" sz="2600" b="1" dirty="0" smtClean="0">
                <a:solidFill>
                  <a:schemeClr val="tx1"/>
                </a:solidFill>
              </a:rPr>
              <a:t> y el proceso de toma de decisiones, brindando respuestas efectivas mediante acciones planificadas</a:t>
            </a:r>
            <a:r>
              <a:rPr lang="es-MX" sz="2400" b="1" dirty="0" smtClean="0">
                <a:solidFill>
                  <a:schemeClr val="tx1"/>
                </a:solidFill>
              </a:rPr>
              <a:t>.</a:t>
            </a:r>
            <a:endParaRPr lang="es-MX" sz="2400" b="1" dirty="0">
              <a:solidFill>
                <a:schemeClr val="tx1"/>
              </a:solidFill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7904" y="4149080"/>
            <a:ext cx="5040560" cy="2232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513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936103"/>
          </a:xfrm>
        </p:spPr>
        <p:txBody>
          <a:bodyPr>
            <a:normAutofit/>
          </a:bodyPr>
          <a:lstStyle/>
          <a:p>
            <a:r>
              <a:rPr lang="es-AR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APORTE DE LA INVESTIGACIÓN</a:t>
            </a:r>
            <a:endParaRPr lang="es-AR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51520" y="1412776"/>
            <a:ext cx="8568952" cy="5112568"/>
          </a:xfrm>
        </p:spPr>
        <p:txBody>
          <a:bodyPr>
            <a:normAutofit/>
          </a:bodyPr>
          <a:lstStyle/>
          <a:p>
            <a:pPr algn="just"/>
            <a:r>
              <a:rPr lang="es-AR" sz="2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</a:t>
            </a:r>
          </a:p>
          <a:p>
            <a:pPr algn="just"/>
            <a:endParaRPr lang="es-AR" sz="22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AR" sz="2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AR" sz="22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AR" sz="2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AR" sz="22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ergamino horizontal 3"/>
          <p:cNvSpPr/>
          <p:nvPr/>
        </p:nvSpPr>
        <p:spPr>
          <a:xfrm>
            <a:off x="395536" y="1412776"/>
            <a:ext cx="8280920" cy="4464496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AR" sz="2400" dirty="0" smtClean="0"/>
              <a:t>Efectuar un aporte doctrinario, mediante la profundización del conocimiento, difusión y propuestas de mejora, relacionadas con la problemática de medición y revelación en los estados financieros de aspectos relacionados con el impacto del riesgo y la incertidumbre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6150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60648"/>
            <a:ext cx="7772400" cy="648072"/>
          </a:xfrm>
        </p:spPr>
        <p:txBody>
          <a:bodyPr>
            <a:normAutofit/>
          </a:bodyPr>
          <a:lstStyle/>
          <a:p>
            <a:r>
              <a:rPr lang="es-AR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ESTRUCTURA DEL TRABAJO</a:t>
            </a:r>
            <a:endParaRPr lang="es-AR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utoShape 2" descr="PROPIEDAD PLANTA Y EQUIPO – PROPIEDAD, PLANTA Y EQUIP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10" descr="PROPIEDAD PLANTA Y EQUIPO – PROPIEDAD, PLANTA Y EQUIPO"/>
          <p:cNvSpPr>
            <a:spLocks noGrp="1" noChangeAspect="1" noChangeArrowheads="1"/>
          </p:cNvSpPr>
          <p:nvPr>
            <p:ph type="subTitle" idx="1"/>
          </p:nvPr>
        </p:nvSpPr>
        <p:spPr bwMode="auto">
          <a:xfrm>
            <a:off x="323528" y="1124745"/>
            <a:ext cx="8568952" cy="5328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algn="just"/>
            <a:endParaRPr lang="es-AR" sz="2200" dirty="0">
              <a:solidFill>
                <a:schemeClr val="tx1"/>
              </a:solidFill>
            </a:endParaRPr>
          </a:p>
          <a:p>
            <a:pPr algn="just"/>
            <a:endParaRPr lang="es-AR" sz="2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ángulo redondeado 8"/>
          <p:cNvSpPr/>
          <p:nvPr/>
        </p:nvSpPr>
        <p:spPr>
          <a:xfrm>
            <a:off x="273735" y="1014901"/>
            <a:ext cx="8424936" cy="1368296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390" marR="3390" indent="110" algn="ctr">
              <a:lnSpc>
                <a:spcPts val="977"/>
              </a:lnSpc>
            </a:pPr>
            <a:r>
              <a:rPr lang="es-MX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Revisión de la literatura disponible a nivel internacional y local, </a:t>
            </a:r>
          </a:p>
          <a:p>
            <a:pPr marL="3390" marR="3390" indent="110" algn="ctr">
              <a:lnSpc>
                <a:spcPts val="977"/>
              </a:lnSpc>
            </a:pPr>
            <a:endParaRPr lang="es-MX" sz="240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/>
              <a:cs typeface="Times New Roman"/>
            </a:endParaRPr>
          </a:p>
          <a:p>
            <a:pPr marL="3390" marR="3390" indent="110" algn="ctr">
              <a:lnSpc>
                <a:spcPts val="977"/>
              </a:lnSpc>
            </a:pPr>
            <a:endParaRPr lang="es-MX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/>
              <a:cs typeface="Times New Roman"/>
            </a:endParaRPr>
          </a:p>
          <a:p>
            <a:pPr marL="3390" marR="3390" indent="110" algn="ctr">
              <a:lnSpc>
                <a:spcPts val="977"/>
              </a:lnSpc>
            </a:pPr>
            <a:r>
              <a:rPr lang="es-MX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Relacionada con la temática planteada</a:t>
            </a:r>
            <a:endParaRPr lang="es-MX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2" name="Rectángulo redondeado 11"/>
          <p:cNvSpPr/>
          <p:nvPr/>
        </p:nvSpPr>
        <p:spPr>
          <a:xfrm>
            <a:off x="323528" y="2564902"/>
            <a:ext cx="8424936" cy="1656187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390" marR="3390" indent="110" algn="just">
              <a:lnSpc>
                <a:spcPts val="977"/>
              </a:lnSpc>
            </a:pPr>
            <a:r>
              <a:rPr lang="es-MX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Abordaje de aspectos relacionados con la revelación de </a:t>
            </a:r>
          </a:p>
          <a:p>
            <a:pPr marL="3390" marR="3390" indent="110" algn="just">
              <a:lnSpc>
                <a:spcPts val="977"/>
              </a:lnSpc>
            </a:pPr>
            <a:endParaRPr lang="es-MX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/>
              <a:cs typeface="Times New Roman"/>
            </a:endParaRPr>
          </a:p>
          <a:p>
            <a:pPr marL="3390" marR="3390" indent="110" algn="just">
              <a:lnSpc>
                <a:spcPts val="977"/>
              </a:lnSpc>
            </a:pPr>
            <a:r>
              <a:rPr lang="es-MX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Información financiera y la utilización de información financiera </a:t>
            </a:r>
          </a:p>
          <a:p>
            <a:pPr marL="3390" marR="3390" indent="110" algn="just">
              <a:lnSpc>
                <a:spcPts val="977"/>
              </a:lnSpc>
            </a:pPr>
            <a:endParaRPr lang="es-MX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/>
              <a:cs typeface="Times New Roman"/>
            </a:endParaRPr>
          </a:p>
          <a:p>
            <a:pPr marL="3390" marR="3390" indent="110" algn="just">
              <a:lnSpc>
                <a:spcPts val="977"/>
              </a:lnSpc>
            </a:pPr>
            <a:r>
              <a:rPr lang="es-MX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prospectiva</a:t>
            </a:r>
          </a:p>
        </p:txBody>
      </p:sp>
      <p:sp>
        <p:nvSpPr>
          <p:cNvPr id="17" name="Rectángulo redondeado 16"/>
          <p:cNvSpPr/>
          <p:nvPr/>
        </p:nvSpPr>
        <p:spPr>
          <a:xfrm>
            <a:off x="359532" y="4434018"/>
            <a:ext cx="8424935" cy="1728193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390" marR="3390" indent="110" algn="just">
              <a:lnSpc>
                <a:spcPts val="977"/>
              </a:lnSpc>
            </a:pPr>
            <a:r>
              <a:rPr lang="es-MX" sz="2400" dirty="0" smtClean="0">
                <a:ln w="0"/>
                <a:solidFill>
                  <a:schemeClr val="tx1"/>
                </a:solidFill>
                <a:latin typeface="Times New Roman"/>
                <a:cs typeface="Times New Roman"/>
              </a:rPr>
              <a:t>Propuestas sobre metodologías de medición y,</a:t>
            </a:r>
          </a:p>
          <a:p>
            <a:pPr marL="3390" marR="3390" indent="110" algn="just">
              <a:lnSpc>
                <a:spcPts val="977"/>
              </a:lnSpc>
            </a:pPr>
            <a:endParaRPr lang="es-MX" sz="2400" dirty="0">
              <a:ln w="0"/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3390" marR="3390" indent="110" algn="just">
              <a:lnSpc>
                <a:spcPts val="977"/>
              </a:lnSpc>
            </a:pPr>
            <a:endParaRPr lang="es-MX" sz="2400" dirty="0" smtClean="0">
              <a:ln w="0"/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3390" marR="3390" indent="110" algn="just">
              <a:lnSpc>
                <a:spcPts val="977"/>
              </a:lnSpc>
            </a:pPr>
            <a:r>
              <a:rPr lang="es-MX" sz="2400" dirty="0" smtClean="0">
                <a:ln w="0"/>
                <a:solidFill>
                  <a:schemeClr val="tx1"/>
                </a:solidFill>
                <a:latin typeface="Times New Roman"/>
                <a:cs typeface="Times New Roman"/>
              </a:rPr>
              <a:t>Encuestas desarrolladas por organismos internacionales.</a:t>
            </a:r>
            <a:endParaRPr lang="es-MX" sz="2400" dirty="0">
              <a:ln w="0"/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16825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504055"/>
          </a:xfrm>
        </p:spPr>
        <p:txBody>
          <a:bodyPr>
            <a:noAutofit/>
          </a:bodyPr>
          <a:lstStyle/>
          <a:p>
            <a:r>
              <a:rPr lang="es-AR" sz="2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INFORMACIÓN FINANCIERA PROSPECTIVA</a:t>
            </a:r>
            <a:endParaRPr lang="es-AR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utoShape 2" descr="PROPIEDAD PLANTA Y EQUIPO – PROPIEDAD, PLANTA Y EQUIPO"/>
          <p:cNvSpPr>
            <a:spLocks noGrp="1" noChangeAspect="1" noChangeArrowheads="1"/>
          </p:cNvSpPr>
          <p:nvPr>
            <p:ph type="subTitle" idx="1"/>
          </p:nvPr>
        </p:nvSpPr>
        <p:spPr bwMode="auto">
          <a:xfrm>
            <a:off x="323528" y="836713"/>
            <a:ext cx="8496944" cy="5616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es-AR" sz="2400" dirty="0" smtClean="0">
                <a:solidFill>
                  <a:schemeClr val="tx1"/>
                </a:solidFill>
              </a:rPr>
              <a:t> 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539552" y="980728"/>
            <a:ext cx="8136904" cy="2088232"/>
          </a:xfrm>
          <a:prstGeom prst="rect">
            <a:avLst/>
          </a:prstGeom>
          <a:ln>
            <a:solidFill>
              <a:srgbClr val="00206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AR" sz="2200" dirty="0" smtClean="0"/>
              <a:t>La información financiera prospectiva, bajo la forma de estados financieros prospectivos, brinda a los usuarios, la posibilidad de contar con información basada en hipótesis que surgen de las mejores estimaciones sobre el futuro de una organización.</a:t>
            </a:r>
            <a:endParaRPr lang="en-US" sz="2200" dirty="0"/>
          </a:p>
        </p:txBody>
      </p:sp>
      <p:sp>
        <p:nvSpPr>
          <p:cNvPr id="5" name="Flecha abajo 4"/>
          <p:cNvSpPr/>
          <p:nvPr/>
        </p:nvSpPr>
        <p:spPr>
          <a:xfrm>
            <a:off x="4123372" y="3068960"/>
            <a:ext cx="484632" cy="648072"/>
          </a:xfrm>
          <a:prstGeom prst="downArrow">
            <a:avLst/>
          </a:prstGeom>
          <a:solidFill>
            <a:srgbClr val="002060"/>
          </a:solidFill>
          <a:ln>
            <a:solidFill>
              <a:srgbClr val="00206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ángulo 5"/>
          <p:cNvSpPr/>
          <p:nvPr/>
        </p:nvSpPr>
        <p:spPr>
          <a:xfrm>
            <a:off x="539552" y="3933056"/>
            <a:ext cx="8136904" cy="2376264"/>
          </a:xfrm>
          <a:prstGeom prst="rect">
            <a:avLst/>
          </a:prstGeom>
          <a:ln>
            <a:solidFill>
              <a:srgbClr val="00206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AR" sz="2200" dirty="0" smtClean="0"/>
              <a:t>Se reduce entonces, el riesgo en el proceso de toma de decisiones y se permite un adecuado proceso de gerenciamiento del riesgo.</a:t>
            </a:r>
          </a:p>
          <a:p>
            <a:pPr algn="ctr"/>
            <a:r>
              <a:rPr lang="es-AR" sz="2200" dirty="0" smtClean="0"/>
              <a:t>Posibilita comparaciones con estados financieros prospectivos de un período con los históricos de igual término.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231078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504055"/>
          </a:xfrm>
        </p:spPr>
        <p:txBody>
          <a:bodyPr>
            <a:noAutofit/>
          </a:bodyPr>
          <a:lstStyle/>
          <a:p>
            <a:r>
              <a:rPr lang="es-AR" sz="2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CONCLUSIONES</a:t>
            </a:r>
            <a:endParaRPr lang="es-AR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utoShape 2" descr="PROPIEDAD PLANTA Y EQUIPO – PROPIEDAD, PLANTA Y EQUIPO"/>
          <p:cNvSpPr>
            <a:spLocks noGrp="1" noChangeAspect="1" noChangeArrowheads="1"/>
          </p:cNvSpPr>
          <p:nvPr>
            <p:ph type="subTitle" idx="1"/>
          </p:nvPr>
        </p:nvSpPr>
        <p:spPr bwMode="auto">
          <a:xfrm>
            <a:off x="323528" y="836713"/>
            <a:ext cx="8496944" cy="5616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es-AR" sz="2400" b="1" dirty="0" smtClean="0">
                <a:solidFill>
                  <a:schemeClr val="tx1"/>
                </a:solidFill>
              </a:rPr>
              <a:t>Se ha concluido que, a fin de obtener información de calidad que permita una adecuada gestión de riesgos y toma de decisiones, deben considerarse los siguientes aspectos:</a:t>
            </a:r>
          </a:p>
          <a:p>
            <a:pPr algn="just"/>
            <a:r>
              <a:rPr lang="es-AR" sz="2400" b="1" dirty="0" smtClean="0">
                <a:solidFill>
                  <a:schemeClr val="tx1"/>
                </a:solidFill>
              </a:rPr>
              <a:t>A- Relacionados con la revelación: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s-AR" sz="2400" dirty="0" smtClean="0">
                <a:solidFill>
                  <a:schemeClr val="tx1"/>
                </a:solidFill>
              </a:rPr>
              <a:t>Considerar las siguientes cualidades que debe revestir la información: relevancia, imagen fiel, comparabilidad, comprensibilidad, oportunidad y verificabilidad.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s-AR" sz="2400" dirty="0" smtClean="0">
                <a:solidFill>
                  <a:schemeClr val="tx1"/>
                </a:solidFill>
              </a:rPr>
              <a:t>Evitar generalizaciones, fechar informes, proveer un marco de referencia, a fin de posibilitar comparaciones por parte de los usuarios.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s-AR" sz="2400" dirty="0" smtClean="0">
                <a:solidFill>
                  <a:schemeClr val="tx1"/>
                </a:solidFill>
              </a:rPr>
              <a:t>No abundar en información de tipo narrativo, a fin de no afectar la sistematicidad, comparabilidad e integridad de la información.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0030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504055"/>
          </a:xfrm>
        </p:spPr>
        <p:txBody>
          <a:bodyPr>
            <a:noAutofit/>
          </a:bodyPr>
          <a:lstStyle/>
          <a:p>
            <a:r>
              <a:rPr lang="es-AR" sz="2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CONCLUSIONES ( Cont.)</a:t>
            </a:r>
            <a:endParaRPr lang="es-AR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utoShape 2" descr="PROPIEDAD PLANTA Y EQUIPO – PROPIEDAD, PLANTA Y EQUIPO"/>
          <p:cNvSpPr>
            <a:spLocks noGrp="1" noChangeAspect="1" noChangeArrowheads="1"/>
          </p:cNvSpPr>
          <p:nvPr>
            <p:ph type="subTitle" idx="1"/>
          </p:nvPr>
        </p:nvSpPr>
        <p:spPr bwMode="auto">
          <a:xfrm>
            <a:off x="323528" y="836713"/>
            <a:ext cx="8496944" cy="5616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es-AR" sz="2400" b="1" dirty="0" smtClean="0">
                <a:solidFill>
                  <a:schemeClr val="tx1"/>
                </a:solidFill>
              </a:rPr>
              <a:t>A- Relacionados con la revelación ( Cont.)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s-AR" sz="2400" dirty="0" smtClean="0">
                <a:solidFill>
                  <a:schemeClr val="tx1"/>
                </a:solidFill>
              </a:rPr>
              <a:t>No utilizar el lenguaje contable como modelador del comportamiento del usuario para transmitir sucesos o situaciones irreales.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s-AR" sz="2400" dirty="0" smtClean="0">
                <a:solidFill>
                  <a:schemeClr val="tx1"/>
                </a:solidFill>
              </a:rPr>
              <a:t>Los datos de los informes, en su origen, deben hallarse en una base de datos sistematizada, y su estructura debe permitir análisis y comparaciones.  Para el logro de este objetivo un sistema debe proveer información completa, confiable y oportuna que permita monitorear la exposición al riesgo.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s-AR" sz="2400" dirty="0" smtClean="0">
                <a:solidFill>
                  <a:schemeClr val="tx1"/>
                </a:solidFill>
              </a:rPr>
              <a:t>Los datos de entrada deben ser de calidad, y los procesos de generación de información, seguros.</a:t>
            </a:r>
          </a:p>
        </p:txBody>
      </p:sp>
    </p:spTree>
    <p:extLst>
      <p:ext uri="{BB962C8B-B14F-4D97-AF65-F5344CB8AC3E}">
        <p14:creationId xmlns:p14="http://schemas.microsoft.com/office/powerpoint/2010/main" val="2397276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504055"/>
          </a:xfrm>
        </p:spPr>
        <p:txBody>
          <a:bodyPr>
            <a:noAutofit/>
          </a:bodyPr>
          <a:lstStyle/>
          <a:p>
            <a:r>
              <a:rPr lang="es-AR" sz="2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CONCLUSIONES ( Cont.)</a:t>
            </a:r>
            <a:endParaRPr lang="es-AR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utoShape 2" descr="PROPIEDAD PLANTA Y EQUIPO – PROPIEDAD, PLANTA Y EQUIPO"/>
          <p:cNvSpPr>
            <a:spLocks noGrp="1" noChangeAspect="1" noChangeArrowheads="1"/>
          </p:cNvSpPr>
          <p:nvPr>
            <p:ph type="subTitle" idx="1"/>
          </p:nvPr>
        </p:nvSpPr>
        <p:spPr bwMode="auto">
          <a:xfrm>
            <a:off x="323528" y="836713"/>
            <a:ext cx="8496944" cy="5616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es-AR" sz="2400" b="1" dirty="0" smtClean="0">
                <a:solidFill>
                  <a:schemeClr val="tx1"/>
                </a:solidFill>
              </a:rPr>
              <a:t>A- Relacionados con la revelación ( Cont.)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s-AR" sz="2400" dirty="0" smtClean="0">
                <a:solidFill>
                  <a:schemeClr val="tx1"/>
                </a:solidFill>
              </a:rPr>
              <a:t>No utilizar el lenguaje contable como modelador del comportamiento del usuario para transmitir sucesos o situaciones irreales.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s-AR" sz="2400" dirty="0" smtClean="0">
                <a:solidFill>
                  <a:schemeClr val="tx1"/>
                </a:solidFill>
              </a:rPr>
              <a:t>Los datos de los informes, en su origen, deben hallarse en una base de datos sistematizada, y su estructura debe permitir análisis y comparaciones.  Para el logro de este objetivo un sistema debe proveer información completa, confiable y oportuna que permita monitorear la exposición al riesgo.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s-AR" sz="2400" dirty="0" smtClean="0">
                <a:solidFill>
                  <a:schemeClr val="tx1"/>
                </a:solidFill>
              </a:rPr>
              <a:t>Los datos de entrada deben ser de calidad, y los procesos de generación de información, seguros.</a:t>
            </a:r>
          </a:p>
        </p:txBody>
      </p:sp>
    </p:spTree>
    <p:extLst>
      <p:ext uri="{BB962C8B-B14F-4D97-AF65-F5344CB8AC3E}">
        <p14:creationId xmlns:p14="http://schemas.microsoft.com/office/powerpoint/2010/main" val="3640085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 de onda">
  <a:themeElements>
    <a:clrScheme name="Forma de onda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Forma de onda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orma de onda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3648</TotalTime>
  <Words>968</Words>
  <Application>Microsoft Office PowerPoint</Application>
  <PresentationFormat>Presentación en pantalla (4:3)</PresentationFormat>
  <Paragraphs>91</Paragraphs>
  <Slides>15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2" baseType="lpstr">
      <vt:lpstr>Arial</vt:lpstr>
      <vt:lpstr>Calibri</vt:lpstr>
      <vt:lpstr>Candara</vt:lpstr>
      <vt:lpstr>Symbol</vt:lpstr>
      <vt:lpstr>Times New Roman</vt:lpstr>
      <vt:lpstr>Wingdings</vt:lpstr>
      <vt:lpstr>Forma de onda</vt:lpstr>
      <vt:lpstr>Presentación de PowerPoint</vt:lpstr>
      <vt:lpstr>PLATEAMIENTO DEL PROBELMA</vt:lpstr>
      <vt:lpstr>OBJETIVO</vt:lpstr>
      <vt:lpstr>APORTE DE LA INVESTIGACIÓN</vt:lpstr>
      <vt:lpstr>ESTRUCTURA DEL TRABAJO</vt:lpstr>
      <vt:lpstr>INFORMACIÓN FINANCIERA PROSPECTIVA</vt:lpstr>
      <vt:lpstr>CONCLUSIONES</vt:lpstr>
      <vt:lpstr>CONCLUSIONES ( Cont.)</vt:lpstr>
      <vt:lpstr>CONCLUSIONES ( Cont.)</vt:lpstr>
      <vt:lpstr>CONCLUSIONES ( Cont.)</vt:lpstr>
      <vt:lpstr>CONCLUSIONES ( Cont.)</vt:lpstr>
      <vt:lpstr>CONCLUSIONES (Cont.)</vt:lpstr>
      <vt:lpstr>CONCLUSIONES ( Cont.)</vt:lpstr>
      <vt:lpstr>Presentación de PowerPoint</vt:lpstr>
      <vt:lpstr>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FACULTAD DE CIENCIAS ECONOMICAS-UBA ESCUELA DE ESTUDIOS DE POSGRADO</dc:title>
  <dc:creator>Marisa</dc:creator>
  <cp:lastModifiedBy>TuSoft</cp:lastModifiedBy>
  <cp:revision>451</cp:revision>
  <dcterms:created xsi:type="dcterms:W3CDTF">2015-08-30T18:26:13Z</dcterms:created>
  <dcterms:modified xsi:type="dcterms:W3CDTF">2020-10-05T00:33:41Z</dcterms:modified>
</cp:coreProperties>
</file>