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59" r:id="rId6"/>
    <p:sldId id="261" r:id="rId7"/>
    <p:sldId id="263" r:id="rId8"/>
    <p:sldId id="262" r:id="rId9"/>
    <p:sldId id="264" r:id="rId10"/>
    <p:sldId id="265" r:id="rId11"/>
    <p:sldId id="266" r:id="rId12"/>
    <p:sldId id="267" r:id="rId13"/>
    <p:sldId id="268" r:id="rId14"/>
    <p:sldId id="270" r:id="rId15"/>
    <p:sldId id="269" r:id="rId16"/>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02T18:17:42.214" idx="1">
    <p:pos x="10" y="10"/>
    <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813B7282-77BD-43C1-A5DE-69C1797ED5B3}" type="datetimeFigureOut">
              <a:rPr lang="es-AR" smtClean="0"/>
              <a:t>05/10/2020</a:t>
            </a:fld>
            <a:endParaRPr lang="es-AR"/>
          </a:p>
        </p:txBody>
      </p:sp>
      <p:sp>
        <p:nvSpPr>
          <p:cNvPr id="5" name="Footer Placeholder 4"/>
          <p:cNvSpPr>
            <a:spLocks noGrp="1"/>
          </p:cNvSpPr>
          <p:nvPr>
            <p:ph type="ftr" sz="quarter" idx="11"/>
          </p:nvPr>
        </p:nvSpPr>
        <p:spPr/>
        <p:txBody>
          <a:bodyPr/>
          <a:lstStyle/>
          <a:p>
            <a:endParaRPr lang="es-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D35E163-513F-4466-A7B4-FA6082F3D85D}" type="slidenum">
              <a:rPr lang="es-AR" smtClean="0"/>
              <a:t>‹Nº›</a:t>
            </a:fld>
            <a:endParaRPr lang="es-AR"/>
          </a:p>
        </p:txBody>
      </p:sp>
    </p:spTree>
    <p:extLst>
      <p:ext uri="{BB962C8B-B14F-4D97-AF65-F5344CB8AC3E}">
        <p14:creationId xmlns:p14="http://schemas.microsoft.com/office/powerpoint/2010/main" val="3986951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13B7282-77BD-43C1-A5DE-69C1797ED5B3}" type="datetimeFigureOut">
              <a:rPr lang="es-AR" smtClean="0"/>
              <a:t>05/10/2020</a:t>
            </a:fld>
            <a:endParaRPr lang="es-AR"/>
          </a:p>
        </p:txBody>
      </p:sp>
      <p:sp>
        <p:nvSpPr>
          <p:cNvPr id="5" name="Footer Placeholder 4"/>
          <p:cNvSpPr>
            <a:spLocks noGrp="1"/>
          </p:cNvSpPr>
          <p:nvPr>
            <p:ph type="ftr" sz="quarter" idx="11"/>
          </p:nvPr>
        </p:nvSpPr>
        <p:spPr/>
        <p:txBody>
          <a:bodyPr/>
          <a:lstStyle/>
          <a:p>
            <a:endParaRPr lang="es-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D35E163-513F-4466-A7B4-FA6082F3D85D}" type="slidenum">
              <a:rPr lang="es-AR" smtClean="0"/>
              <a:t>‹Nº›</a:t>
            </a:fld>
            <a:endParaRPr lang="es-AR"/>
          </a:p>
        </p:txBody>
      </p:sp>
    </p:spTree>
    <p:extLst>
      <p:ext uri="{BB962C8B-B14F-4D97-AF65-F5344CB8AC3E}">
        <p14:creationId xmlns:p14="http://schemas.microsoft.com/office/powerpoint/2010/main" val="104466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13B7282-77BD-43C1-A5DE-69C1797ED5B3}" type="datetimeFigureOut">
              <a:rPr lang="es-AR" smtClean="0"/>
              <a:t>05/10/2020</a:t>
            </a:fld>
            <a:endParaRPr lang="es-AR"/>
          </a:p>
        </p:txBody>
      </p:sp>
      <p:sp>
        <p:nvSpPr>
          <p:cNvPr id="5" name="Footer Placeholder 4"/>
          <p:cNvSpPr>
            <a:spLocks noGrp="1"/>
          </p:cNvSpPr>
          <p:nvPr>
            <p:ph type="ftr" sz="quarter" idx="11"/>
          </p:nvPr>
        </p:nvSpPr>
        <p:spPr/>
        <p:txBody>
          <a:bodyPr/>
          <a:lstStyle/>
          <a:p>
            <a:endParaRPr lang="es-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D35E163-513F-4466-A7B4-FA6082F3D85D}" type="slidenum">
              <a:rPr lang="es-AR" smtClean="0"/>
              <a:t>‹Nº›</a:t>
            </a:fld>
            <a:endParaRPr lang="es-A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0102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813B7282-77BD-43C1-A5DE-69C1797ED5B3}" type="datetimeFigureOut">
              <a:rPr lang="es-AR" smtClean="0"/>
              <a:t>05/10/2020</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D35E163-513F-4466-A7B4-FA6082F3D85D}" type="slidenum">
              <a:rPr lang="es-AR" smtClean="0"/>
              <a:t>‹Nº›</a:t>
            </a:fld>
            <a:endParaRPr lang="es-AR"/>
          </a:p>
        </p:txBody>
      </p:sp>
    </p:spTree>
    <p:extLst>
      <p:ext uri="{BB962C8B-B14F-4D97-AF65-F5344CB8AC3E}">
        <p14:creationId xmlns:p14="http://schemas.microsoft.com/office/powerpoint/2010/main" val="567503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813B7282-77BD-43C1-A5DE-69C1797ED5B3}" type="datetimeFigureOut">
              <a:rPr lang="es-AR" smtClean="0"/>
              <a:t>05/10/2020</a:t>
            </a:fld>
            <a:endParaRPr lang="es-AR"/>
          </a:p>
        </p:txBody>
      </p:sp>
      <p:sp>
        <p:nvSpPr>
          <p:cNvPr id="6" name="Footer Placeholder 5"/>
          <p:cNvSpPr>
            <a:spLocks noGrp="1"/>
          </p:cNvSpPr>
          <p:nvPr>
            <p:ph type="ftr" sz="quarter" idx="11"/>
          </p:nvPr>
        </p:nvSpPr>
        <p:spPr/>
        <p:txBody>
          <a:bodyPr/>
          <a:lstStyle/>
          <a:p>
            <a:endParaRPr lang="es-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D35E163-513F-4466-A7B4-FA6082F3D85D}" type="slidenum">
              <a:rPr lang="es-AR" smtClean="0"/>
              <a:t>‹Nº›</a:t>
            </a:fld>
            <a:endParaRPr lang="es-A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29178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813B7282-77BD-43C1-A5DE-69C1797ED5B3}" type="datetimeFigureOut">
              <a:rPr lang="es-AR" smtClean="0"/>
              <a:t>05/10/2020</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D35E163-513F-4466-A7B4-FA6082F3D85D}" type="slidenum">
              <a:rPr lang="es-AR" smtClean="0"/>
              <a:t>‹Nº›</a:t>
            </a:fld>
            <a:endParaRPr lang="es-AR"/>
          </a:p>
        </p:txBody>
      </p:sp>
    </p:spTree>
    <p:extLst>
      <p:ext uri="{BB962C8B-B14F-4D97-AF65-F5344CB8AC3E}">
        <p14:creationId xmlns:p14="http://schemas.microsoft.com/office/powerpoint/2010/main" val="3081339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13B7282-77BD-43C1-A5DE-69C1797ED5B3}" type="datetimeFigureOut">
              <a:rPr lang="es-AR" smtClean="0"/>
              <a:t>05/10/2020</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D35E163-513F-4466-A7B4-FA6082F3D85D}" type="slidenum">
              <a:rPr lang="es-AR" smtClean="0"/>
              <a:t>‹Nº›</a:t>
            </a:fld>
            <a:endParaRPr lang="es-AR"/>
          </a:p>
        </p:txBody>
      </p:sp>
    </p:spTree>
    <p:extLst>
      <p:ext uri="{BB962C8B-B14F-4D97-AF65-F5344CB8AC3E}">
        <p14:creationId xmlns:p14="http://schemas.microsoft.com/office/powerpoint/2010/main" val="1880495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13B7282-77BD-43C1-A5DE-69C1797ED5B3}" type="datetimeFigureOut">
              <a:rPr lang="es-AR" smtClean="0"/>
              <a:t>05/10/2020</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D35E163-513F-4466-A7B4-FA6082F3D85D}" type="slidenum">
              <a:rPr lang="es-AR" smtClean="0"/>
              <a:t>‹Nº›</a:t>
            </a:fld>
            <a:endParaRPr lang="es-AR"/>
          </a:p>
        </p:txBody>
      </p:sp>
    </p:spTree>
    <p:extLst>
      <p:ext uri="{BB962C8B-B14F-4D97-AF65-F5344CB8AC3E}">
        <p14:creationId xmlns:p14="http://schemas.microsoft.com/office/powerpoint/2010/main" val="3419828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13B7282-77BD-43C1-A5DE-69C1797ED5B3}" type="datetimeFigureOut">
              <a:rPr lang="es-AR" smtClean="0"/>
              <a:t>05/10/2020</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D35E163-513F-4466-A7B4-FA6082F3D85D}" type="slidenum">
              <a:rPr lang="es-AR" smtClean="0"/>
              <a:t>‹Nº›</a:t>
            </a:fld>
            <a:endParaRPr lang="es-AR"/>
          </a:p>
        </p:txBody>
      </p:sp>
    </p:spTree>
    <p:extLst>
      <p:ext uri="{BB962C8B-B14F-4D97-AF65-F5344CB8AC3E}">
        <p14:creationId xmlns:p14="http://schemas.microsoft.com/office/powerpoint/2010/main" val="76047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13B7282-77BD-43C1-A5DE-69C1797ED5B3}" type="datetimeFigureOut">
              <a:rPr lang="es-AR" smtClean="0"/>
              <a:t>05/10/2020</a:t>
            </a:fld>
            <a:endParaRPr lang="es-AR"/>
          </a:p>
        </p:txBody>
      </p:sp>
      <p:sp>
        <p:nvSpPr>
          <p:cNvPr id="5" name="Footer Placeholder 4"/>
          <p:cNvSpPr>
            <a:spLocks noGrp="1"/>
          </p:cNvSpPr>
          <p:nvPr>
            <p:ph type="ftr" sz="quarter" idx="11"/>
          </p:nvPr>
        </p:nvSpPr>
        <p:spPr/>
        <p:txBody>
          <a:bodyPr/>
          <a:lstStyle/>
          <a:p>
            <a:endParaRPr lang="es-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D35E163-513F-4466-A7B4-FA6082F3D85D}" type="slidenum">
              <a:rPr lang="es-AR" smtClean="0"/>
              <a:t>‹Nº›</a:t>
            </a:fld>
            <a:endParaRPr lang="es-AR"/>
          </a:p>
        </p:txBody>
      </p:sp>
    </p:spTree>
    <p:extLst>
      <p:ext uri="{BB962C8B-B14F-4D97-AF65-F5344CB8AC3E}">
        <p14:creationId xmlns:p14="http://schemas.microsoft.com/office/powerpoint/2010/main" val="3726323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13B7282-77BD-43C1-A5DE-69C1797ED5B3}" type="datetimeFigureOut">
              <a:rPr lang="es-AR" smtClean="0"/>
              <a:t>05/10/2020</a:t>
            </a:fld>
            <a:endParaRPr lang="es-AR"/>
          </a:p>
        </p:txBody>
      </p:sp>
      <p:sp>
        <p:nvSpPr>
          <p:cNvPr id="6" name="Footer Placeholder 5"/>
          <p:cNvSpPr>
            <a:spLocks noGrp="1"/>
          </p:cNvSpPr>
          <p:nvPr>
            <p:ph type="ftr" sz="quarter" idx="11"/>
          </p:nvPr>
        </p:nvSpPr>
        <p:spPr/>
        <p:txBody>
          <a:bodyPr/>
          <a:lstStyle/>
          <a:p>
            <a:endParaRPr lang="es-A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D35E163-513F-4466-A7B4-FA6082F3D85D}" type="slidenum">
              <a:rPr lang="es-AR" smtClean="0"/>
              <a:t>‹Nº›</a:t>
            </a:fld>
            <a:endParaRPr lang="es-AR"/>
          </a:p>
        </p:txBody>
      </p:sp>
    </p:spTree>
    <p:extLst>
      <p:ext uri="{BB962C8B-B14F-4D97-AF65-F5344CB8AC3E}">
        <p14:creationId xmlns:p14="http://schemas.microsoft.com/office/powerpoint/2010/main" val="1191205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13B7282-77BD-43C1-A5DE-69C1797ED5B3}" type="datetimeFigureOut">
              <a:rPr lang="es-AR" smtClean="0"/>
              <a:t>05/10/2020</a:t>
            </a:fld>
            <a:endParaRPr lang="es-AR"/>
          </a:p>
        </p:txBody>
      </p:sp>
      <p:sp>
        <p:nvSpPr>
          <p:cNvPr id="8" name="Footer Placeholder 7"/>
          <p:cNvSpPr>
            <a:spLocks noGrp="1"/>
          </p:cNvSpPr>
          <p:nvPr>
            <p:ph type="ftr" sz="quarter" idx="11"/>
          </p:nvPr>
        </p:nvSpPr>
        <p:spPr/>
        <p:txBody>
          <a:bodyPr/>
          <a:lstStyle/>
          <a:p>
            <a:endParaRPr lang="es-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D35E163-513F-4466-A7B4-FA6082F3D85D}" type="slidenum">
              <a:rPr lang="es-AR" smtClean="0"/>
              <a:t>‹Nº›</a:t>
            </a:fld>
            <a:endParaRPr lang="es-AR"/>
          </a:p>
        </p:txBody>
      </p:sp>
    </p:spTree>
    <p:extLst>
      <p:ext uri="{BB962C8B-B14F-4D97-AF65-F5344CB8AC3E}">
        <p14:creationId xmlns:p14="http://schemas.microsoft.com/office/powerpoint/2010/main" val="396117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13B7282-77BD-43C1-A5DE-69C1797ED5B3}" type="datetimeFigureOut">
              <a:rPr lang="es-AR" smtClean="0"/>
              <a:t>05/10/2020</a:t>
            </a:fld>
            <a:endParaRPr lang="es-AR"/>
          </a:p>
        </p:txBody>
      </p:sp>
      <p:sp>
        <p:nvSpPr>
          <p:cNvPr id="4" name="Footer Placeholder 3"/>
          <p:cNvSpPr>
            <a:spLocks noGrp="1"/>
          </p:cNvSpPr>
          <p:nvPr>
            <p:ph type="ftr" sz="quarter" idx="11"/>
          </p:nvPr>
        </p:nvSpPr>
        <p:spPr/>
        <p:txBody>
          <a:bodyPr/>
          <a:lstStyle/>
          <a:p>
            <a:endParaRPr lang="es-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D35E163-513F-4466-A7B4-FA6082F3D85D}" type="slidenum">
              <a:rPr lang="es-AR" smtClean="0"/>
              <a:t>‹Nº›</a:t>
            </a:fld>
            <a:endParaRPr lang="es-AR"/>
          </a:p>
        </p:txBody>
      </p:sp>
    </p:spTree>
    <p:extLst>
      <p:ext uri="{BB962C8B-B14F-4D97-AF65-F5344CB8AC3E}">
        <p14:creationId xmlns:p14="http://schemas.microsoft.com/office/powerpoint/2010/main" val="4163925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B7282-77BD-43C1-A5DE-69C1797ED5B3}" type="datetimeFigureOut">
              <a:rPr lang="es-AR" smtClean="0"/>
              <a:t>05/10/2020</a:t>
            </a:fld>
            <a:endParaRPr lang="es-AR"/>
          </a:p>
        </p:txBody>
      </p:sp>
      <p:sp>
        <p:nvSpPr>
          <p:cNvPr id="3" name="Footer Placeholder 2"/>
          <p:cNvSpPr>
            <a:spLocks noGrp="1"/>
          </p:cNvSpPr>
          <p:nvPr>
            <p:ph type="ftr" sz="quarter" idx="11"/>
          </p:nvPr>
        </p:nvSpPr>
        <p:spPr/>
        <p:txBody>
          <a:bodyPr/>
          <a:lstStyle/>
          <a:p>
            <a:endParaRPr lang="es-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D35E163-513F-4466-A7B4-FA6082F3D85D}" type="slidenum">
              <a:rPr lang="es-AR" smtClean="0"/>
              <a:t>‹Nº›</a:t>
            </a:fld>
            <a:endParaRPr lang="es-AR"/>
          </a:p>
        </p:txBody>
      </p:sp>
    </p:spTree>
    <p:extLst>
      <p:ext uri="{BB962C8B-B14F-4D97-AF65-F5344CB8AC3E}">
        <p14:creationId xmlns:p14="http://schemas.microsoft.com/office/powerpoint/2010/main" val="560552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13B7282-77BD-43C1-A5DE-69C1797ED5B3}" type="datetimeFigureOut">
              <a:rPr lang="es-AR" smtClean="0"/>
              <a:t>05/10/2020</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D35E163-513F-4466-A7B4-FA6082F3D85D}" type="slidenum">
              <a:rPr lang="es-AR" smtClean="0"/>
              <a:t>‹Nº›</a:t>
            </a:fld>
            <a:endParaRPr lang="es-AR"/>
          </a:p>
        </p:txBody>
      </p:sp>
    </p:spTree>
    <p:extLst>
      <p:ext uri="{BB962C8B-B14F-4D97-AF65-F5344CB8AC3E}">
        <p14:creationId xmlns:p14="http://schemas.microsoft.com/office/powerpoint/2010/main" val="1755704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13B7282-77BD-43C1-A5DE-69C1797ED5B3}" type="datetimeFigureOut">
              <a:rPr lang="es-AR" smtClean="0"/>
              <a:t>05/10/2020</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D35E163-513F-4466-A7B4-FA6082F3D85D}" type="slidenum">
              <a:rPr lang="es-AR" smtClean="0"/>
              <a:t>‹Nº›</a:t>
            </a:fld>
            <a:endParaRPr lang="es-AR"/>
          </a:p>
        </p:txBody>
      </p:sp>
    </p:spTree>
    <p:extLst>
      <p:ext uri="{BB962C8B-B14F-4D97-AF65-F5344CB8AC3E}">
        <p14:creationId xmlns:p14="http://schemas.microsoft.com/office/powerpoint/2010/main" val="3346607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13B7282-77BD-43C1-A5DE-69C1797ED5B3}" type="datetimeFigureOut">
              <a:rPr lang="es-AR" smtClean="0"/>
              <a:t>05/10/2020</a:t>
            </a:fld>
            <a:endParaRPr lang="es-A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A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D35E163-513F-4466-A7B4-FA6082F3D85D}" type="slidenum">
              <a:rPr lang="es-AR" smtClean="0"/>
              <a:t>‹Nº›</a:t>
            </a:fld>
            <a:endParaRPr lang="es-AR"/>
          </a:p>
        </p:txBody>
      </p:sp>
    </p:spTree>
    <p:extLst>
      <p:ext uri="{BB962C8B-B14F-4D97-AF65-F5344CB8AC3E}">
        <p14:creationId xmlns:p14="http://schemas.microsoft.com/office/powerpoint/2010/main" val="24054332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elconfidencial.com/tecnologia/2020-06-29/covid19-coronavirus-verano-gripea-h1n1-2009_2656691/" TargetMode="Externa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675467" y="1249362"/>
            <a:ext cx="8829145" cy="3528020"/>
          </a:xfrm>
        </p:spPr>
        <p:txBody>
          <a:bodyPr>
            <a:normAutofit/>
          </a:bodyPr>
          <a:lstStyle/>
          <a:p>
            <a:r>
              <a:rPr lang="es-AR" sz="1100" b="1" dirty="0" smtClean="0"/>
              <a:t/>
            </a:r>
            <a:br>
              <a:rPr lang="es-AR" sz="1100" b="1" dirty="0" smtClean="0"/>
            </a:br>
            <a:r>
              <a:rPr lang="es-AR" sz="1100" b="1" dirty="0"/>
              <a:t/>
            </a:r>
            <a:br>
              <a:rPr lang="es-AR" sz="1100" b="1" dirty="0"/>
            </a:br>
            <a:r>
              <a:rPr lang="es-AR" sz="1100" b="1" dirty="0" smtClean="0"/>
              <a:t/>
            </a:r>
            <a:br>
              <a:rPr lang="es-AR" sz="1100" b="1" dirty="0" smtClean="0"/>
            </a:br>
            <a:r>
              <a:rPr lang="es-AR" sz="1100" b="1" dirty="0"/>
              <a:t/>
            </a:r>
            <a:br>
              <a:rPr lang="es-AR" sz="1100" b="1" dirty="0"/>
            </a:br>
            <a:r>
              <a:rPr lang="es-AR" sz="1100" b="1" dirty="0" smtClean="0"/>
              <a:t/>
            </a:r>
            <a:br>
              <a:rPr lang="es-AR" sz="1100" b="1" dirty="0" smtClean="0"/>
            </a:br>
            <a:r>
              <a:rPr lang="es-AR" sz="1100" b="1" dirty="0"/>
              <a:t/>
            </a:r>
            <a:br>
              <a:rPr lang="es-AR" sz="1100" b="1" dirty="0"/>
            </a:br>
            <a:r>
              <a:rPr lang="es-AR" sz="1100" b="1" dirty="0" smtClean="0"/>
              <a:t/>
            </a:r>
            <a:br>
              <a:rPr lang="es-AR" sz="1100" b="1" dirty="0" smtClean="0"/>
            </a:br>
            <a:r>
              <a:rPr lang="es-AR" sz="1100" b="1" dirty="0"/>
              <a:t/>
            </a:r>
            <a:br>
              <a:rPr lang="es-AR" sz="1100" b="1" dirty="0"/>
            </a:br>
            <a:endParaRPr lang="es-AR" dirty="0"/>
          </a:p>
        </p:txBody>
      </p:sp>
      <p:sp>
        <p:nvSpPr>
          <p:cNvPr id="3" name="Subtítulo 2"/>
          <p:cNvSpPr>
            <a:spLocks noGrp="1"/>
          </p:cNvSpPr>
          <p:nvPr>
            <p:ph type="subTitle" idx="1"/>
          </p:nvPr>
        </p:nvSpPr>
        <p:spPr>
          <a:xfrm>
            <a:off x="2589213" y="1975557"/>
            <a:ext cx="8915399" cy="3928106"/>
          </a:xfrm>
        </p:spPr>
        <p:txBody>
          <a:bodyPr>
            <a:normAutofit fontScale="25000" lnSpcReduction="20000"/>
          </a:bodyPr>
          <a:lstStyle/>
          <a:p>
            <a:pPr algn="ctr"/>
            <a:r>
              <a:rPr lang="es-AR" b="1" dirty="0"/>
              <a:t/>
            </a:r>
            <a:br>
              <a:rPr lang="es-AR" b="1" dirty="0"/>
            </a:br>
            <a:r>
              <a:rPr lang="es-AR" sz="3500" b="1" dirty="0">
                <a:solidFill>
                  <a:schemeClr val="tx1"/>
                </a:solidFill>
              </a:rPr>
              <a:t/>
            </a:r>
            <a:br>
              <a:rPr lang="es-AR" sz="3500" b="1" dirty="0">
                <a:solidFill>
                  <a:schemeClr val="tx1"/>
                </a:solidFill>
              </a:rPr>
            </a:br>
            <a:r>
              <a:rPr lang="es-AR" sz="5600" b="1" dirty="0">
                <a:solidFill>
                  <a:schemeClr val="tx1"/>
                </a:solidFill>
              </a:rPr>
              <a:t>IV CONGRESO DE CIENCIAS ECONÓMICAS DEL CENTRO DE LA REPÚBLICA</a:t>
            </a:r>
            <a:r>
              <a:rPr lang="es-AR" sz="5600" dirty="0">
                <a:solidFill>
                  <a:schemeClr val="tx1"/>
                </a:solidFill>
              </a:rPr>
              <a:t/>
            </a:r>
            <a:br>
              <a:rPr lang="es-AR" sz="5600" dirty="0">
                <a:solidFill>
                  <a:schemeClr val="tx1"/>
                </a:solidFill>
              </a:rPr>
            </a:br>
            <a:r>
              <a:rPr lang="es-AR" sz="5600" b="1" dirty="0">
                <a:solidFill>
                  <a:schemeClr val="tx1"/>
                </a:solidFill>
              </a:rPr>
              <a:t> </a:t>
            </a:r>
            <a:r>
              <a:rPr lang="es-AR" sz="5600" dirty="0">
                <a:solidFill>
                  <a:schemeClr val="tx1"/>
                </a:solidFill>
              </a:rPr>
              <a:t/>
            </a:r>
            <a:br>
              <a:rPr lang="es-AR" sz="5600" dirty="0">
                <a:solidFill>
                  <a:schemeClr val="tx1"/>
                </a:solidFill>
              </a:rPr>
            </a:br>
            <a:r>
              <a:rPr lang="es-ES" sz="5600" b="1" dirty="0">
                <a:solidFill>
                  <a:schemeClr val="tx1"/>
                </a:solidFill>
              </a:rPr>
              <a:t>IX CONGRESO DE ADMINISTRACIÓN DEL CENTRO DE LA REPÚBLICA</a:t>
            </a:r>
            <a:r>
              <a:rPr lang="es-AR" sz="5600" dirty="0">
                <a:solidFill>
                  <a:schemeClr val="tx1"/>
                </a:solidFill>
              </a:rPr>
              <a:t/>
            </a:r>
            <a:br>
              <a:rPr lang="es-AR" sz="5600" dirty="0">
                <a:solidFill>
                  <a:schemeClr val="tx1"/>
                </a:solidFill>
              </a:rPr>
            </a:br>
            <a:r>
              <a:rPr lang="es-ES" sz="5600" b="1" dirty="0">
                <a:solidFill>
                  <a:schemeClr val="tx1"/>
                </a:solidFill>
              </a:rPr>
              <a:t> </a:t>
            </a:r>
            <a:r>
              <a:rPr lang="es-AR" sz="5600" dirty="0">
                <a:solidFill>
                  <a:schemeClr val="tx1"/>
                </a:solidFill>
              </a:rPr>
              <a:t/>
            </a:r>
            <a:br>
              <a:rPr lang="es-AR" sz="5600" dirty="0">
                <a:solidFill>
                  <a:schemeClr val="tx1"/>
                </a:solidFill>
              </a:rPr>
            </a:br>
            <a:r>
              <a:rPr lang="es-AR" sz="5600" b="1" dirty="0">
                <a:solidFill>
                  <a:schemeClr val="tx1"/>
                </a:solidFill>
              </a:rPr>
              <a:t>VI ENCUENTRO INTERNACIONAL DE ADMINISTRACIÓN DEL CENTRO DE LA REPÚBLICA</a:t>
            </a:r>
            <a:r>
              <a:rPr lang="es-AR" sz="3500" dirty="0"/>
              <a:t/>
            </a:r>
            <a:br>
              <a:rPr lang="es-AR" sz="3500" dirty="0"/>
            </a:br>
            <a:r>
              <a:rPr lang="es-AR" b="1" dirty="0"/>
              <a:t> </a:t>
            </a:r>
            <a:r>
              <a:rPr lang="es-AR" dirty="0"/>
              <a:t/>
            </a:r>
            <a:br>
              <a:rPr lang="es-AR" dirty="0"/>
            </a:br>
            <a:r>
              <a:rPr lang="es-AR" dirty="0"/>
              <a:t/>
            </a:r>
            <a:br>
              <a:rPr lang="es-AR" dirty="0"/>
            </a:br>
            <a:r>
              <a:rPr lang="es-AR" sz="2500" dirty="0">
                <a:solidFill>
                  <a:schemeClr val="tx1"/>
                </a:solidFill>
              </a:rPr>
              <a:t/>
            </a:r>
            <a:br>
              <a:rPr lang="es-AR" sz="2500" dirty="0">
                <a:solidFill>
                  <a:schemeClr val="tx1"/>
                </a:solidFill>
              </a:rPr>
            </a:br>
            <a:r>
              <a:rPr lang="es-ES" sz="5600" b="1" dirty="0">
                <a:solidFill>
                  <a:schemeClr val="tx1"/>
                </a:solidFill>
              </a:rPr>
              <a:t>“Las Ciencias Económicas en tiempos de crisis”</a:t>
            </a:r>
            <a:r>
              <a:rPr lang="es-AR" sz="5600" dirty="0">
                <a:solidFill>
                  <a:schemeClr val="tx1"/>
                </a:solidFill>
              </a:rPr>
              <a:t/>
            </a:r>
            <a:br>
              <a:rPr lang="es-AR" sz="5600" dirty="0">
                <a:solidFill>
                  <a:schemeClr val="tx1"/>
                </a:solidFill>
              </a:rPr>
            </a:br>
            <a:r>
              <a:rPr lang="es-ES" sz="5600" b="1" dirty="0">
                <a:solidFill>
                  <a:schemeClr val="tx1"/>
                </a:solidFill>
              </a:rPr>
              <a:t> </a:t>
            </a:r>
            <a:r>
              <a:rPr lang="es-AR" sz="5600" dirty="0">
                <a:solidFill>
                  <a:schemeClr val="tx1"/>
                </a:solidFill>
              </a:rPr>
              <a:t/>
            </a:r>
            <a:br>
              <a:rPr lang="es-AR" sz="5600" dirty="0">
                <a:solidFill>
                  <a:schemeClr val="tx1"/>
                </a:solidFill>
              </a:rPr>
            </a:br>
            <a:r>
              <a:rPr lang="es-ES" sz="5600" b="1" dirty="0">
                <a:solidFill>
                  <a:schemeClr val="tx1"/>
                </a:solidFill>
              </a:rPr>
              <a:t> </a:t>
            </a:r>
            <a:r>
              <a:rPr lang="es-AR" sz="5600" dirty="0">
                <a:solidFill>
                  <a:schemeClr val="tx1"/>
                </a:solidFill>
              </a:rPr>
              <a:t/>
            </a:r>
            <a:br>
              <a:rPr lang="es-AR" sz="5600" dirty="0">
                <a:solidFill>
                  <a:schemeClr val="tx1"/>
                </a:solidFill>
              </a:rPr>
            </a:br>
            <a:r>
              <a:rPr lang="es-ES" sz="5600" b="1" dirty="0">
                <a:solidFill>
                  <a:schemeClr val="tx1"/>
                </a:solidFill>
              </a:rPr>
              <a:t>CAMPUS UNVM: 07, 08 Y 09 DE OCTUBRE 2020.</a:t>
            </a:r>
            <a:r>
              <a:rPr lang="es-AR" sz="5600" dirty="0">
                <a:solidFill>
                  <a:schemeClr val="tx1"/>
                </a:solidFill>
              </a:rPr>
              <a:t/>
            </a:r>
            <a:br>
              <a:rPr lang="es-AR" sz="5600" dirty="0">
                <a:solidFill>
                  <a:schemeClr val="tx1"/>
                </a:solidFill>
              </a:rPr>
            </a:br>
            <a:r>
              <a:rPr lang="es-AR" sz="5600" b="1" dirty="0">
                <a:solidFill>
                  <a:schemeClr val="tx1"/>
                </a:solidFill>
              </a:rPr>
              <a:t> </a:t>
            </a:r>
            <a:r>
              <a:rPr lang="es-AR" sz="5600" dirty="0">
                <a:solidFill>
                  <a:schemeClr val="tx1"/>
                </a:solidFill>
              </a:rPr>
              <a:t/>
            </a:r>
            <a:br>
              <a:rPr lang="es-AR" sz="5600" dirty="0">
                <a:solidFill>
                  <a:schemeClr val="tx1"/>
                </a:solidFill>
              </a:rPr>
            </a:br>
            <a:r>
              <a:rPr lang="es-ES" sz="5600" dirty="0">
                <a:solidFill>
                  <a:schemeClr val="tx1"/>
                </a:solidFill>
              </a:rPr>
              <a:t> </a:t>
            </a:r>
            <a:r>
              <a:rPr lang="es-AR" sz="5600" dirty="0">
                <a:solidFill>
                  <a:schemeClr val="tx1"/>
                </a:solidFill>
              </a:rPr>
              <a:t/>
            </a:r>
            <a:br>
              <a:rPr lang="es-AR" sz="5600" dirty="0">
                <a:solidFill>
                  <a:schemeClr val="tx1"/>
                </a:solidFill>
              </a:rPr>
            </a:br>
            <a:r>
              <a:rPr lang="es-AR" sz="5600" b="1" u="sng" dirty="0">
                <a:solidFill>
                  <a:schemeClr val="tx1"/>
                </a:solidFill>
              </a:rPr>
              <a:t>TÍTULO DE LA PONENCIA</a:t>
            </a:r>
            <a:r>
              <a:rPr lang="es-AR" sz="5600" b="1" u="sng" dirty="0" smtClean="0">
                <a:solidFill>
                  <a:schemeClr val="tx1"/>
                </a:solidFill>
              </a:rPr>
              <a:t>:</a:t>
            </a:r>
          </a:p>
          <a:p>
            <a:pPr algn="ctr"/>
            <a:r>
              <a:rPr lang="es-AR" sz="5600" dirty="0">
                <a:solidFill>
                  <a:schemeClr val="tx1"/>
                </a:solidFill>
              </a:rPr>
              <a:t/>
            </a:r>
            <a:br>
              <a:rPr lang="es-AR" sz="5600" dirty="0">
                <a:solidFill>
                  <a:schemeClr val="tx1"/>
                </a:solidFill>
              </a:rPr>
            </a:br>
            <a:r>
              <a:rPr lang="es-AR" sz="5600" b="1" u="sng" dirty="0">
                <a:solidFill>
                  <a:schemeClr val="tx1"/>
                </a:solidFill>
              </a:rPr>
              <a:t>VALUACIÓN DE MARCAS EN LOS ESTADOS CONTABLES</a:t>
            </a:r>
            <a:r>
              <a:rPr lang="es-AR" sz="5600" dirty="0">
                <a:solidFill>
                  <a:schemeClr val="tx1"/>
                </a:solidFill>
              </a:rPr>
              <a:t/>
            </a:r>
            <a:br>
              <a:rPr lang="es-AR" sz="5600" dirty="0">
                <a:solidFill>
                  <a:schemeClr val="tx1"/>
                </a:solidFill>
              </a:rPr>
            </a:br>
            <a:r>
              <a:rPr lang="es-ES" sz="5600" dirty="0">
                <a:solidFill>
                  <a:schemeClr val="tx1"/>
                </a:solidFill>
              </a:rPr>
              <a:t> </a:t>
            </a:r>
            <a:r>
              <a:rPr lang="es-AR" sz="5600" dirty="0">
                <a:solidFill>
                  <a:schemeClr val="tx1"/>
                </a:solidFill>
              </a:rPr>
              <a:t/>
            </a:r>
            <a:br>
              <a:rPr lang="es-AR" sz="5600" dirty="0">
                <a:solidFill>
                  <a:schemeClr val="tx1"/>
                </a:solidFill>
              </a:rPr>
            </a:br>
            <a:r>
              <a:rPr lang="es-ES" sz="5600" b="1" dirty="0">
                <a:solidFill>
                  <a:schemeClr val="tx1"/>
                </a:solidFill>
              </a:rPr>
              <a:t>Eje temático:</a:t>
            </a:r>
            <a:r>
              <a:rPr lang="es-AR" sz="5600" dirty="0">
                <a:solidFill>
                  <a:schemeClr val="tx1"/>
                </a:solidFill>
              </a:rPr>
              <a:t/>
            </a:r>
            <a:br>
              <a:rPr lang="es-AR" sz="5600" dirty="0">
                <a:solidFill>
                  <a:schemeClr val="tx1"/>
                </a:solidFill>
              </a:rPr>
            </a:br>
            <a:r>
              <a:rPr lang="es-ES" sz="5600" dirty="0">
                <a:solidFill>
                  <a:schemeClr val="tx1"/>
                </a:solidFill>
              </a:rPr>
              <a:t>La gestión y revelación del capital intelectual en tiempos de crisis</a:t>
            </a:r>
            <a:r>
              <a:rPr lang="es-AR" sz="5600" dirty="0">
                <a:solidFill>
                  <a:schemeClr val="tx1"/>
                </a:solidFill>
              </a:rPr>
              <a:t/>
            </a:r>
            <a:br>
              <a:rPr lang="es-AR" sz="5600" dirty="0">
                <a:solidFill>
                  <a:schemeClr val="tx1"/>
                </a:solidFill>
              </a:rPr>
            </a:br>
            <a:r>
              <a:rPr lang="es-ES" sz="5600" dirty="0">
                <a:solidFill>
                  <a:schemeClr val="tx1"/>
                </a:solidFill>
              </a:rPr>
              <a:t> </a:t>
            </a:r>
            <a:r>
              <a:rPr lang="es-AR" sz="5600" dirty="0">
                <a:solidFill>
                  <a:schemeClr val="tx1"/>
                </a:solidFill>
              </a:rPr>
              <a:t/>
            </a:r>
            <a:br>
              <a:rPr lang="es-AR" sz="5600" dirty="0">
                <a:solidFill>
                  <a:schemeClr val="tx1"/>
                </a:solidFill>
              </a:rPr>
            </a:br>
            <a:r>
              <a:rPr lang="es-ES" sz="5600" b="1" dirty="0">
                <a:solidFill>
                  <a:schemeClr val="tx1"/>
                </a:solidFill>
              </a:rPr>
              <a:t>Autoras</a:t>
            </a:r>
            <a:r>
              <a:rPr lang="es-ES" sz="5600" b="1" dirty="0" smtClean="0">
                <a:solidFill>
                  <a:schemeClr val="tx1"/>
                </a:solidFill>
              </a:rPr>
              <a:t>:</a:t>
            </a:r>
            <a:r>
              <a:rPr lang="es-AR" sz="5600" dirty="0">
                <a:solidFill>
                  <a:schemeClr val="tx1"/>
                </a:solidFill>
              </a:rPr>
              <a:t/>
            </a:r>
            <a:br>
              <a:rPr lang="es-AR" sz="5600" dirty="0">
                <a:solidFill>
                  <a:schemeClr val="tx1"/>
                </a:solidFill>
              </a:rPr>
            </a:br>
            <a:r>
              <a:rPr lang="es-AR" sz="5600" b="1" dirty="0">
                <a:solidFill>
                  <a:schemeClr val="tx1"/>
                </a:solidFill>
              </a:rPr>
              <a:t>CÓRDOBA, Silvana Edith </a:t>
            </a:r>
            <a:r>
              <a:rPr lang="es-AR" sz="5600" dirty="0">
                <a:solidFill>
                  <a:schemeClr val="tx1"/>
                </a:solidFill>
              </a:rPr>
              <a:t>(Autor y Expositor)</a:t>
            </a:r>
            <a:r>
              <a:rPr lang="es-ES" sz="5600" b="1" dirty="0">
                <a:solidFill>
                  <a:schemeClr val="tx1"/>
                </a:solidFill>
              </a:rPr>
              <a:t> </a:t>
            </a:r>
            <a:r>
              <a:rPr lang="es-AR" sz="5600" dirty="0">
                <a:solidFill>
                  <a:schemeClr val="tx1"/>
                </a:solidFill>
              </a:rPr>
              <a:t/>
            </a:r>
            <a:br>
              <a:rPr lang="es-AR" sz="5600" dirty="0">
                <a:solidFill>
                  <a:schemeClr val="tx1"/>
                </a:solidFill>
              </a:rPr>
            </a:br>
            <a:r>
              <a:rPr lang="es-ES" sz="5600" b="1" dirty="0">
                <a:solidFill>
                  <a:schemeClr val="tx1"/>
                </a:solidFill>
              </a:rPr>
              <a:t>MAINERO, Valeria Elisa</a:t>
            </a:r>
            <a:r>
              <a:rPr lang="es-ES" sz="5600" dirty="0">
                <a:solidFill>
                  <a:schemeClr val="tx1"/>
                </a:solidFill>
              </a:rPr>
              <a:t> (Autor y Expositor)</a:t>
            </a:r>
            <a:r>
              <a:rPr lang="es-ES" sz="5600" b="1" dirty="0">
                <a:solidFill>
                  <a:schemeClr val="tx1"/>
                </a:solidFill>
              </a:rPr>
              <a:t> </a:t>
            </a:r>
            <a:r>
              <a:rPr lang="es-AR" sz="5600" dirty="0">
                <a:solidFill>
                  <a:schemeClr val="tx1"/>
                </a:solidFill>
              </a:rPr>
              <a:t/>
            </a:r>
            <a:br>
              <a:rPr lang="es-AR" sz="5600" dirty="0">
                <a:solidFill>
                  <a:schemeClr val="tx1"/>
                </a:solidFill>
              </a:rPr>
            </a:br>
            <a:r>
              <a:rPr lang="es-ES" sz="5600" b="1" dirty="0">
                <a:solidFill>
                  <a:schemeClr val="tx1"/>
                </a:solidFill>
              </a:rPr>
              <a:t>MUSA, Patricia</a:t>
            </a:r>
            <a:r>
              <a:rPr lang="es-ES" sz="5600" dirty="0">
                <a:solidFill>
                  <a:schemeClr val="tx1"/>
                </a:solidFill>
              </a:rPr>
              <a:t> (Autor)</a:t>
            </a:r>
            <a:r>
              <a:rPr lang="es-AR" sz="5600" dirty="0">
                <a:solidFill>
                  <a:schemeClr val="tx1"/>
                </a:solidFill>
              </a:rPr>
              <a:t/>
            </a:r>
            <a:br>
              <a:rPr lang="es-AR" sz="5600" dirty="0">
                <a:solidFill>
                  <a:schemeClr val="tx1"/>
                </a:solidFill>
              </a:rPr>
            </a:br>
            <a:endParaRPr lang="es-AR" sz="5600" dirty="0">
              <a:solidFill>
                <a:schemeClr val="tx1"/>
              </a:solidFill>
            </a:endParaRPr>
          </a:p>
        </p:txBody>
      </p:sp>
      <p:pic>
        <p:nvPicPr>
          <p:cNvPr id="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363" y="357187"/>
            <a:ext cx="22828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2453" y="0"/>
            <a:ext cx="2500312"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4157" y="345633"/>
            <a:ext cx="15621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4387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u="sng" dirty="0" smtClean="0">
                <a:solidFill>
                  <a:srgbClr val="FF0000"/>
                </a:solidFill>
                <a:effectLst>
                  <a:outerShdw blurRad="38100" dist="38100" dir="2700000" algn="tl">
                    <a:srgbClr val="000000">
                      <a:alpha val="43137"/>
                    </a:srgbClr>
                  </a:outerShdw>
                </a:effectLst>
              </a:rPr>
              <a:t>Principales métodos</a:t>
            </a:r>
            <a:endParaRPr lang="es-AR" u="sng" dirty="0">
              <a:solidFill>
                <a:srgbClr val="FF0000"/>
              </a:solidFill>
              <a:effectLst>
                <a:outerShdw blurRad="38100" dist="38100" dir="2700000" algn="tl">
                  <a:srgbClr val="000000">
                    <a:alpha val="43137"/>
                  </a:srgbClr>
                </a:outerShdw>
              </a:effectLst>
            </a:endParaRPr>
          </a:p>
        </p:txBody>
      </p:sp>
      <p:sp>
        <p:nvSpPr>
          <p:cNvPr id="5" name="Rectángulo 4"/>
          <p:cNvSpPr/>
          <p:nvPr/>
        </p:nvSpPr>
        <p:spPr>
          <a:xfrm>
            <a:off x="1399822" y="1720840"/>
            <a:ext cx="10340622" cy="2169825"/>
          </a:xfrm>
          <a:prstGeom prst="rect">
            <a:avLst/>
          </a:prstGeom>
        </p:spPr>
        <p:txBody>
          <a:bodyPr wrap="square">
            <a:spAutoFit/>
          </a:bodyPr>
          <a:lstStyle/>
          <a:p>
            <a:pPr lvl="0" algn="just">
              <a:lnSpc>
                <a:spcPct val="150000"/>
              </a:lnSpc>
              <a:spcAft>
                <a:spcPts val="0"/>
              </a:spcAft>
            </a:pPr>
            <a:r>
              <a:rPr lang="es-AR" b="1" u="sng" dirty="0">
                <a:latin typeface="Times New Roman" panose="02020603050405020304" pitchFamily="18" charset="0"/>
                <a:ea typeface="Times New Roman" panose="02020603050405020304" pitchFamily="18" charset="0"/>
              </a:rPr>
              <a:t>Método de valoración basado en los ingresos netos:</a:t>
            </a:r>
            <a:r>
              <a:rPr lang="es-AR" dirty="0">
                <a:latin typeface="Times New Roman" panose="02020603050405020304" pitchFamily="18" charset="0"/>
                <a:ea typeface="Times New Roman" panose="02020603050405020304" pitchFamily="18" charset="0"/>
              </a:rPr>
              <a:t> Este método a menudo se conoce como el enfoque “</a:t>
            </a:r>
            <a:r>
              <a:rPr lang="es-AR" i="1" dirty="0">
                <a:latin typeface="Times New Roman" panose="02020603050405020304" pitchFamily="18" charset="0"/>
                <a:ea typeface="Times New Roman" panose="02020603050405020304" pitchFamily="18" charset="0"/>
              </a:rPr>
              <a:t>en uso”</a:t>
            </a:r>
            <a:r>
              <a:rPr lang="es-AR" dirty="0">
                <a:latin typeface="Times New Roman" panose="02020603050405020304" pitchFamily="18" charset="0"/>
                <a:ea typeface="Times New Roman" panose="02020603050405020304" pitchFamily="18" charset="0"/>
              </a:rPr>
              <a:t>. Considera la valoración de las ganancias netas futuras que pueden atribuirse directamente a la marca para determinar el valor de la misma en su uso actual.  El valor de la marca que utiliza este método es igual al valor presente de los ingresos, flujos de efectivo o ahorro de costos, en realidad o hipotéticamente, debido al activo.</a:t>
            </a:r>
          </a:p>
        </p:txBody>
      </p:sp>
      <p:sp>
        <p:nvSpPr>
          <p:cNvPr id="6" name="Rectángulo 5"/>
          <p:cNvSpPr/>
          <p:nvPr/>
        </p:nvSpPr>
        <p:spPr>
          <a:xfrm>
            <a:off x="1399822" y="4045002"/>
            <a:ext cx="10340621" cy="1338828"/>
          </a:xfrm>
          <a:prstGeom prst="rect">
            <a:avLst/>
          </a:prstGeom>
        </p:spPr>
        <p:txBody>
          <a:bodyPr wrap="square">
            <a:spAutoFit/>
          </a:bodyPr>
          <a:lstStyle/>
          <a:p>
            <a:pPr algn="just">
              <a:lnSpc>
                <a:spcPct val="150000"/>
              </a:lnSpc>
            </a:pPr>
            <a:r>
              <a:rPr lang="es-ES" b="1" u="sng" dirty="0" smtClean="0">
                <a:latin typeface="Times New Roman" panose="02020603050405020304" pitchFamily="18" charset="0"/>
                <a:ea typeface="Times New Roman" panose="02020603050405020304" pitchFamily="18" charset="0"/>
              </a:rPr>
              <a:t>Método </a:t>
            </a:r>
            <a:r>
              <a:rPr lang="es-ES" b="1" u="sng" dirty="0">
                <a:latin typeface="Times New Roman" panose="02020603050405020304" pitchFamily="18" charset="0"/>
                <a:ea typeface="Times New Roman" panose="02020603050405020304" pitchFamily="18" charset="0"/>
              </a:rPr>
              <a:t>de costo histórico:</a:t>
            </a:r>
            <a:r>
              <a:rPr lang="es-ES" dirty="0">
                <a:latin typeface="Times New Roman" panose="02020603050405020304" pitchFamily="18" charset="0"/>
                <a:ea typeface="Times New Roman" panose="02020603050405020304" pitchFamily="18" charset="0"/>
              </a:rPr>
              <a:t>  Considera a la marca como un capital con un valor que deriva de las inversiones realizadas a lo largo del tiempo. Éste se obtiene mediante el cálculo de la suma de todos los costos o inversiones relacionadas con su comunicación, distribución, investigación y desarrollo, </a:t>
            </a:r>
            <a:r>
              <a:rPr lang="es-ES" dirty="0" smtClean="0">
                <a:latin typeface="Times New Roman" panose="02020603050405020304" pitchFamily="18" charset="0"/>
                <a:ea typeface="Times New Roman" panose="02020603050405020304" pitchFamily="18" charset="0"/>
              </a:rPr>
              <a:t>etc.</a:t>
            </a:r>
            <a:endParaRPr lang="es-AR" dirty="0"/>
          </a:p>
        </p:txBody>
      </p:sp>
    </p:spTree>
    <p:extLst>
      <p:ext uri="{BB962C8B-B14F-4D97-AF65-F5344CB8AC3E}">
        <p14:creationId xmlns:p14="http://schemas.microsoft.com/office/powerpoint/2010/main" val="1762946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14311" y="494227"/>
            <a:ext cx="9900356" cy="1703993"/>
          </a:xfrm>
          <a:prstGeom prst="rect">
            <a:avLst/>
          </a:prstGeom>
        </p:spPr>
        <p:txBody>
          <a:bodyPr wrap="square">
            <a:spAutoFit/>
          </a:bodyPr>
          <a:lstStyle/>
          <a:p>
            <a:pPr algn="just">
              <a:lnSpc>
                <a:spcPct val="150000"/>
              </a:lnSpc>
            </a:pPr>
            <a:r>
              <a:rPr lang="es-ES" b="1" u="sng" dirty="0">
                <a:latin typeface="Times New Roman" panose="02020603050405020304" pitchFamily="18" charset="0"/>
                <a:ea typeface="Times New Roman" panose="02020603050405020304" pitchFamily="18" charset="0"/>
              </a:rPr>
              <a:t>Método de costo actual o de reposición</a:t>
            </a:r>
            <a:r>
              <a:rPr lang="es-ES" b="1" dirty="0">
                <a:latin typeface="Times New Roman" panose="02020603050405020304" pitchFamily="18" charset="0"/>
                <a:ea typeface="Times New Roman" panose="02020603050405020304" pitchFamily="18" charset="0"/>
              </a:rPr>
              <a:t>:</a:t>
            </a:r>
            <a:r>
              <a:rPr lang="es-ES" dirty="0">
                <a:latin typeface="Times New Roman" panose="02020603050405020304" pitchFamily="18" charset="0"/>
                <a:ea typeface="Times New Roman" panose="02020603050405020304" pitchFamily="18" charset="0"/>
              </a:rPr>
              <a:t> Considerando que el costo actual es equivalente a lo que un tercero está dispuesto a pagar por una marca, o al costo del proceso de consolidación de ésta partiendo de </a:t>
            </a:r>
            <a:r>
              <a:rPr lang="es-ES" dirty="0" smtClean="0">
                <a:latin typeface="Times New Roman" panose="02020603050405020304" pitchFamily="18" charset="0"/>
                <a:ea typeface="Times New Roman" panose="02020603050405020304" pitchFamily="18" charset="0"/>
              </a:rPr>
              <a:t>cero, </a:t>
            </a:r>
            <a:r>
              <a:rPr lang="es-ES" dirty="0">
                <a:latin typeface="Times New Roman" panose="02020603050405020304" pitchFamily="18" charset="0"/>
                <a:ea typeface="Times New Roman" panose="02020603050405020304" pitchFamily="18" charset="0"/>
              </a:rPr>
              <a:t>este método se basa en el cálculo de la cantidad de dinero que es necesaria gastar y durante qué periodo de tiempo para obtener una marca equivalente a la valorada. </a:t>
            </a:r>
            <a:endParaRPr lang="es-AR" dirty="0"/>
          </a:p>
        </p:txBody>
      </p:sp>
      <p:sp>
        <p:nvSpPr>
          <p:cNvPr id="5" name="Rectángulo 4"/>
          <p:cNvSpPr/>
          <p:nvPr/>
        </p:nvSpPr>
        <p:spPr>
          <a:xfrm>
            <a:off x="1614311" y="2967335"/>
            <a:ext cx="10114845" cy="872996"/>
          </a:xfrm>
          <a:prstGeom prst="rect">
            <a:avLst/>
          </a:prstGeom>
        </p:spPr>
        <p:txBody>
          <a:bodyPr wrap="square">
            <a:spAutoFit/>
          </a:bodyPr>
          <a:lstStyle/>
          <a:p>
            <a:pPr algn="just">
              <a:lnSpc>
                <a:spcPct val="150000"/>
              </a:lnSpc>
            </a:pPr>
            <a:r>
              <a:rPr lang="es-ES" b="1" u="sng" dirty="0">
                <a:latin typeface="Times New Roman" panose="02020603050405020304" pitchFamily="18" charset="0"/>
                <a:ea typeface="Times New Roman" panose="02020603050405020304" pitchFamily="18" charset="0"/>
              </a:rPr>
              <a:t>Método de valor de mercado</a:t>
            </a:r>
            <a:r>
              <a:rPr lang="es-ES" b="1" dirty="0">
                <a:latin typeface="Times New Roman" panose="02020603050405020304" pitchFamily="18" charset="0"/>
                <a:ea typeface="Times New Roman" panose="02020603050405020304" pitchFamily="18" charset="0"/>
              </a:rPr>
              <a:t>: </a:t>
            </a:r>
            <a:r>
              <a:rPr lang="es-ES" dirty="0">
                <a:latin typeface="Times New Roman" panose="02020603050405020304" pitchFamily="18" charset="0"/>
                <a:ea typeface="Times New Roman" panose="02020603050405020304" pitchFamily="18" charset="0"/>
              </a:rPr>
              <a:t> La aproximación según el mercado establece el valor de la marca identificando los valores de las marcas similares en el mercado. </a:t>
            </a:r>
            <a:endParaRPr lang="es-AR" dirty="0"/>
          </a:p>
        </p:txBody>
      </p:sp>
      <p:sp>
        <p:nvSpPr>
          <p:cNvPr id="6" name="Rectángulo 5"/>
          <p:cNvSpPr/>
          <p:nvPr/>
        </p:nvSpPr>
        <p:spPr>
          <a:xfrm>
            <a:off x="1614311" y="4338513"/>
            <a:ext cx="9979378" cy="1288494"/>
          </a:xfrm>
          <a:prstGeom prst="rect">
            <a:avLst/>
          </a:prstGeom>
        </p:spPr>
        <p:txBody>
          <a:bodyPr wrap="square">
            <a:spAutoFit/>
          </a:bodyPr>
          <a:lstStyle/>
          <a:p>
            <a:pPr algn="just">
              <a:lnSpc>
                <a:spcPct val="150000"/>
              </a:lnSpc>
            </a:pPr>
            <a:r>
              <a:rPr lang="es-ES" b="1" u="sng" dirty="0">
                <a:latin typeface="Times New Roman" panose="02020603050405020304" pitchFamily="18" charset="0"/>
                <a:ea typeface="Times New Roman" panose="02020603050405020304" pitchFamily="18" charset="0"/>
              </a:rPr>
              <a:t>Método basado en potenciales beneficios futuros</a:t>
            </a:r>
            <a:r>
              <a:rPr lang="es-ES" dirty="0">
                <a:latin typeface="Times New Roman" panose="02020603050405020304" pitchFamily="18" charset="0"/>
                <a:ea typeface="Times New Roman" panose="02020603050405020304" pitchFamily="18" charset="0"/>
              </a:rPr>
              <a:t>: Este método se fija en la rentabilidad futura o en los cash </a:t>
            </a:r>
            <a:r>
              <a:rPr lang="es-ES" dirty="0" err="1">
                <a:latin typeface="Times New Roman" panose="02020603050405020304" pitchFamily="18" charset="0"/>
                <a:ea typeface="Times New Roman" panose="02020603050405020304" pitchFamily="18" charset="0"/>
              </a:rPr>
              <a:t>flow</a:t>
            </a:r>
            <a:r>
              <a:rPr lang="es-ES" dirty="0">
                <a:latin typeface="Times New Roman" panose="02020603050405020304" pitchFamily="18" charset="0"/>
                <a:ea typeface="Times New Roman" panose="02020603050405020304" pitchFamily="18" charset="0"/>
              </a:rPr>
              <a:t> futuros derivados de la posesión del activo. Siendo el valor de la marca igual al valor actual de los beneficios futuros atribuibles a los activos intangibles en los que ésta se </a:t>
            </a:r>
            <a:r>
              <a:rPr lang="es-ES" dirty="0" smtClean="0">
                <a:latin typeface="Times New Roman" panose="02020603050405020304" pitchFamily="18" charset="0"/>
                <a:ea typeface="Times New Roman" panose="02020603050405020304" pitchFamily="18" charset="0"/>
              </a:rPr>
              <a:t>basa.</a:t>
            </a:r>
            <a:endParaRPr lang="es-AR" dirty="0"/>
          </a:p>
        </p:txBody>
      </p:sp>
    </p:spTree>
    <p:extLst>
      <p:ext uri="{BB962C8B-B14F-4D97-AF65-F5344CB8AC3E}">
        <p14:creationId xmlns:p14="http://schemas.microsoft.com/office/powerpoint/2010/main" val="620632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96622" y="471649"/>
            <a:ext cx="10487378" cy="1703993"/>
          </a:xfrm>
          <a:prstGeom prst="rect">
            <a:avLst/>
          </a:prstGeom>
        </p:spPr>
        <p:txBody>
          <a:bodyPr wrap="square">
            <a:spAutoFit/>
          </a:bodyPr>
          <a:lstStyle/>
          <a:p>
            <a:pPr algn="just">
              <a:lnSpc>
                <a:spcPct val="150000"/>
              </a:lnSpc>
            </a:pPr>
            <a:r>
              <a:rPr lang="es-ES" b="1" u="sng" dirty="0">
                <a:latin typeface="Times New Roman" panose="02020603050405020304" pitchFamily="18" charset="0"/>
                <a:ea typeface="Times New Roman" panose="02020603050405020304" pitchFamily="18" charset="0"/>
              </a:rPr>
              <a:t>Método </a:t>
            </a:r>
            <a:r>
              <a:rPr lang="es-ES" b="1" u="sng" dirty="0" err="1">
                <a:latin typeface="Times New Roman" panose="02020603050405020304" pitchFamily="18" charset="0"/>
                <a:ea typeface="Times New Roman" panose="02020603050405020304" pitchFamily="18" charset="0"/>
              </a:rPr>
              <a:t>Interband</a:t>
            </a:r>
            <a:r>
              <a:rPr lang="es-ES" b="1" dirty="0">
                <a:latin typeface="Times New Roman" panose="02020603050405020304" pitchFamily="18" charset="0"/>
                <a:ea typeface="Times New Roman" panose="02020603050405020304" pitchFamily="18" charset="0"/>
              </a:rPr>
              <a:t>:  </a:t>
            </a:r>
            <a:r>
              <a:rPr lang="es-ES" dirty="0">
                <a:latin typeface="Times New Roman" panose="02020603050405020304" pitchFamily="18" charset="0"/>
                <a:ea typeface="Times New Roman" panose="02020603050405020304" pitchFamily="18" charset="0"/>
              </a:rPr>
              <a:t> La firma de consultoría </a:t>
            </a:r>
            <a:r>
              <a:rPr lang="es-ES" dirty="0" err="1">
                <a:latin typeface="Times New Roman" panose="02020603050405020304" pitchFamily="18" charset="0"/>
                <a:ea typeface="Times New Roman" panose="02020603050405020304" pitchFamily="18" charset="0"/>
              </a:rPr>
              <a:t>Interband</a:t>
            </a:r>
            <a:r>
              <a:rPr lang="es-ES" dirty="0">
                <a:latin typeface="Times New Roman" panose="02020603050405020304" pitchFamily="18" charset="0"/>
                <a:ea typeface="Times New Roman" panose="02020603050405020304" pitchFamily="18" charset="0"/>
              </a:rPr>
              <a:t> intenta equilibrar todos los factores que entran en juego en la valoración de la marca, por medio de la aplicación de un múltiplo apropiado a las ganancias derivadas de la marca, aportando así un método que cumple los requisitos de marketing, finanzas y legales y que tiene la ventaja de estar basado en datos contrastables y </a:t>
            </a:r>
            <a:r>
              <a:rPr lang="es-ES" dirty="0" smtClean="0">
                <a:latin typeface="Times New Roman" panose="02020603050405020304" pitchFamily="18" charset="0"/>
                <a:ea typeface="Times New Roman" panose="02020603050405020304" pitchFamily="18" charset="0"/>
              </a:rPr>
              <a:t>auditables.</a:t>
            </a:r>
            <a:endParaRPr lang="es-AR" dirty="0"/>
          </a:p>
        </p:txBody>
      </p:sp>
      <p:sp>
        <p:nvSpPr>
          <p:cNvPr id="3" name="Rectángulo 2"/>
          <p:cNvSpPr/>
          <p:nvPr/>
        </p:nvSpPr>
        <p:spPr>
          <a:xfrm>
            <a:off x="1196622" y="2344088"/>
            <a:ext cx="10487378" cy="1338828"/>
          </a:xfrm>
          <a:prstGeom prst="rect">
            <a:avLst/>
          </a:prstGeom>
        </p:spPr>
        <p:txBody>
          <a:bodyPr wrap="square">
            <a:spAutoFit/>
          </a:bodyPr>
          <a:lstStyle/>
          <a:p>
            <a:pPr lvl="0" algn="just">
              <a:lnSpc>
                <a:spcPct val="150000"/>
              </a:lnSpc>
              <a:spcAft>
                <a:spcPts val="0"/>
              </a:spcAft>
            </a:pPr>
            <a:r>
              <a:rPr lang="es-ES" b="1" u="sng" dirty="0">
                <a:latin typeface="Times New Roman" panose="02020603050405020304" pitchFamily="18" charset="0"/>
                <a:ea typeface="Times New Roman" panose="02020603050405020304" pitchFamily="18" charset="0"/>
              </a:rPr>
              <a:t>Método de los precios primados</a:t>
            </a:r>
            <a:r>
              <a:rPr lang="es-ES" b="1" dirty="0">
                <a:latin typeface="Times New Roman" panose="02020603050405020304" pitchFamily="18" charset="0"/>
                <a:ea typeface="Times New Roman" panose="02020603050405020304" pitchFamily="18" charset="0"/>
              </a:rPr>
              <a:t>:</a:t>
            </a:r>
            <a:r>
              <a:rPr lang="es-ES" dirty="0">
                <a:latin typeface="Times New Roman" panose="02020603050405020304" pitchFamily="18" charset="0"/>
                <a:ea typeface="Times New Roman" panose="02020603050405020304" pitchFamily="18" charset="0"/>
              </a:rPr>
              <a:t> Consiste en calcular el premio extra de un producto con marca respecto a uno sin ella equivalente; es decir, valorar cuál es el mayor precio de venta que puede lograr una marca, por encima de los precios regulares aplicados por la competencia.</a:t>
            </a:r>
            <a:endParaRPr lang="es-AR" dirty="0">
              <a:latin typeface="Times New Roman" panose="02020603050405020304" pitchFamily="18" charset="0"/>
              <a:ea typeface="Times New Roman" panose="02020603050405020304" pitchFamily="18" charset="0"/>
            </a:endParaRPr>
          </a:p>
        </p:txBody>
      </p:sp>
      <p:sp>
        <p:nvSpPr>
          <p:cNvPr id="4" name="Rectángulo 3"/>
          <p:cNvSpPr/>
          <p:nvPr/>
        </p:nvSpPr>
        <p:spPr>
          <a:xfrm>
            <a:off x="1253066" y="3991592"/>
            <a:ext cx="10487378" cy="1288494"/>
          </a:xfrm>
          <a:prstGeom prst="rect">
            <a:avLst/>
          </a:prstGeom>
        </p:spPr>
        <p:txBody>
          <a:bodyPr wrap="square">
            <a:spAutoFit/>
          </a:bodyPr>
          <a:lstStyle/>
          <a:p>
            <a:pPr algn="just">
              <a:lnSpc>
                <a:spcPct val="150000"/>
              </a:lnSpc>
            </a:pPr>
            <a:r>
              <a:rPr lang="es-ES" b="1" u="sng" dirty="0">
                <a:latin typeface="Times New Roman" panose="02020603050405020304" pitchFamily="18" charset="0"/>
                <a:ea typeface="Times New Roman" panose="02020603050405020304" pitchFamily="18" charset="0"/>
              </a:rPr>
              <a:t>Método de valoración basado en las preferencias de los clientes</a:t>
            </a:r>
            <a:r>
              <a:rPr lang="es-ES" b="1" dirty="0">
                <a:latin typeface="Times New Roman" panose="02020603050405020304" pitchFamily="18" charset="0"/>
                <a:ea typeface="Times New Roman" panose="02020603050405020304" pitchFamily="18" charset="0"/>
              </a:rPr>
              <a:t>:</a:t>
            </a:r>
            <a:r>
              <a:rPr lang="es-ES" dirty="0">
                <a:latin typeface="Times New Roman" panose="02020603050405020304" pitchFamily="18" charset="0"/>
                <a:ea typeface="Times New Roman" panose="02020603050405020304" pitchFamily="18" charset="0"/>
              </a:rPr>
              <a:t>  El cálculo del impacto que provoca el nombre de marca sobre las evaluaciones del cliente, medido en base a las preferencias, actitudes o intención de </a:t>
            </a:r>
            <a:r>
              <a:rPr lang="es-ES" dirty="0" smtClean="0">
                <a:latin typeface="Times New Roman" panose="02020603050405020304" pitchFamily="18" charset="0"/>
                <a:ea typeface="Times New Roman" panose="02020603050405020304" pitchFamily="18" charset="0"/>
              </a:rPr>
              <a:t>compra.</a:t>
            </a:r>
            <a:endParaRPr lang="es-AR" dirty="0"/>
          </a:p>
        </p:txBody>
      </p:sp>
      <p:sp>
        <p:nvSpPr>
          <p:cNvPr id="5" name="Rectángulo 4"/>
          <p:cNvSpPr/>
          <p:nvPr/>
        </p:nvSpPr>
        <p:spPr>
          <a:xfrm>
            <a:off x="1078088" y="5280086"/>
            <a:ext cx="10724445" cy="1288494"/>
          </a:xfrm>
          <a:prstGeom prst="rect">
            <a:avLst/>
          </a:prstGeom>
        </p:spPr>
        <p:txBody>
          <a:bodyPr wrap="square">
            <a:spAutoFit/>
          </a:bodyPr>
          <a:lstStyle/>
          <a:p>
            <a:pPr>
              <a:lnSpc>
                <a:spcPct val="150000"/>
              </a:lnSpc>
            </a:pPr>
            <a:r>
              <a:rPr lang="es-ES" b="1" u="sng" dirty="0">
                <a:latin typeface="Times New Roman" panose="02020603050405020304" pitchFamily="18" charset="0"/>
                <a:ea typeface="Times New Roman" panose="02020603050405020304" pitchFamily="18" charset="0"/>
              </a:rPr>
              <a:t>Método de valoración basado en datos de scanner</a:t>
            </a:r>
            <a:r>
              <a:rPr lang="es-ES" dirty="0">
                <a:latin typeface="Times New Roman" panose="02020603050405020304" pitchFamily="18" charset="0"/>
                <a:ea typeface="Times New Roman" panose="02020603050405020304" pitchFamily="18" charset="0"/>
              </a:rPr>
              <a:t>:  Este método mide el valor de la marca en base a la utilidad que le asignan los consumidores y para ello se basa en el comportamiento de compra bajo condiciones normales de mercado </a:t>
            </a:r>
            <a:endParaRPr lang="es-AR" dirty="0"/>
          </a:p>
        </p:txBody>
      </p:sp>
    </p:spTree>
    <p:extLst>
      <p:ext uri="{BB962C8B-B14F-4D97-AF65-F5344CB8AC3E}">
        <p14:creationId xmlns:p14="http://schemas.microsoft.com/office/powerpoint/2010/main" val="3117481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70844" y="58847"/>
            <a:ext cx="10408356" cy="5770811"/>
          </a:xfrm>
          <a:prstGeom prst="rect">
            <a:avLst/>
          </a:prstGeom>
        </p:spPr>
        <p:txBody>
          <a:bodyPr wrap="square">
            <a:spAutoFit/>
          </a:bodyPr>
          <a:lstStyle/>
          <a:p>
            <a:pPr algn="ctr">
              <a:lnSpc>
                <a:spcPct val="150000"/>
              </a:lnSpc>
              <a:spcAft>
                <a:spcPts val="0"/>
              </a:spcAft>
            </a:pPr>
            <a:endParaRPr lang="es-ES" sz="22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lnSpc>
                <a:spcPct val="150000"/>
              </a:lnSpc>
              <a:spcAft>
                <a:spcPts val="0"/>
              </a:spcAft>
            </a:pPr>
            <a:endParaRPr lang="es-ES" sz="22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ctr">
              <a:lnSpc>
                <a:spcPct val="150000"/>
              </a:lnSpc>
              <a:spcAft>
                <a:spcPts val="0"/>
              </a:spcAft>
            </a:pPr>
            <a:r>
              <a:rPr lang="es-ES" sz="2200"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CONCLUSIONES</a:t>
            </a:r>
            <a:endParaRPr lang="es-AR" sz="2200"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nSpc>
                <a:spcPct val="150000"/>
              </a:lnSpc>
              <a:spcAft>
                <a:spcPts val="0"/>
              </a:spcAft>
            </a:pPr>
            <a:r>
              <a:rPr lang="es-ES" b="1" dirty="0">
                <a:latin typeface="Times New Roman" panose="02020603050405020304" pitchFamily="18" charset="0"/>
                <a:ea typeface="Times New Roman" panose="02020603050405020304" pitchFamily="18" charset="0"/>
              </a:rPr>
              <a:t> </a:t>
            </a:r>
            <a:endParaRPr lang="es-AR" dirty="0">
              <a:latin typeface="Times New Roman" panose="02020603050405020304" pitchFamily="18" charset="0"/>
              <a:ea typeface="Times New Roman" panose="02020603050405020304" pitchFamily="18" charset="0"/>
            </a:endParaRPr>
          </a:p>
          <a:p>
            <a:pPr algn="just">
              <a:lnSpc>
                <a:spcPct val="150000"/>
              </a:lnSpc>
              <a:spcAft>
                <a:spcPts val="0"/>
              </a:spcAft>
            </a:pPr>
            <a:r>
              <a:rPr lang="es-ES" dirty="0">
                <a:latin typeface="Times New Roman" panose="02020603050405020304" pitchFamily="18" charset="0"/>
                <a:ea typeface="Times New Roman" panose="02020603050405020304" pitchFamily="18" charset="0"/>
              </a:rPr>
              <a:t>La valoración de la marca resulta beneficiosa para la empresa al fortalecer sus estados financieros, lo que refleja la importancia de las marcas, como uno de los activos intangibles más apreciados y la necesidad de tenerlas en cuenta para la valoración real de las empresas.</a:t>
            </a:r>
            <a:endParaRPr lang="es-AR" dirty="0">
              <a:latin typeface="Times New Roman" panose="02020603050405020304" pitchFamily="18" charset="0"/>
              <a:ea typeface="Times New Roman" panose="02020603050405020304" pitchFamily="18" charset="0"/>
            </a:endParaRPr>
          </a:p>
          <a:p>
            <a:pPr algn="just">
              <a:lnSpc>
                <a:spcPct val="150000"/>
              </a:lnSpc>
              <a:spcAft>
                <a:spcPts val="0"/>
              </a:spcAft>
            </a:pPr>
            <a:r>
              <a:rPr lang="es-ES" dirty="0">
                <a:latin typeface="Times New Roman" panose="02020603050405020304" pitchFamily="18" charset="0"/>
                <a:ea typeface="Times New Roman" panose="02020603050405020304" pitchFamily="18" charset="0"/>
              </a:rPr>
              <a:t>No existe ningún método de valoración de la marca que reúna todas las características necesarias para que se pueda aplicar de forma generalizada en todas las empresas. Pero algunos modelos se ajustan mejor que otros en determinados contextos.</a:t>
            </a:r>
            <a:endParaRPr lang="es-AR" dirty="0">
              <a:latin typeface="Times New Roman" panose="02020603050405020304" pitchFamily="18" charset="0"/>
              <a:ea typeface="Times New Roman" panose="02020603050405020304" pitchFamily="18" charset="0"/>
            </a:endParaRPr>
          </a:p>
          <a:p>
            <a:pPr algn="just">
              <a:lnSpc>
                <a:spcPct val="150000"/>
              </a:lnSpc>
              <a:spcAft>
                <a:spcPts val="0"/>
              </a:spcAft>
            </a:pPr>
            <a:r>
              <a:rPr lang="es-ES" dirty="0">
                <a:latin typeface="Times New Roman" panose="02020603050405020304" pitchFamily="18" charset="0"/>
                <a:ea typeface="Times New Roman" panose="02020603050405020304" pitchFamily="18" charset="0"/>
              </a:rPr>
              <a:t>Es evidente, que sólo una perspectiva amplia, desde diferentes ángulos: cuantitativos y cualitativos, puede afianzar las bondades de cada una de las metodologías y, con ello, aportar un conocimiento profundo y completo de la capacidad de la marca para generar valor.</a:t>
            </a:r>
            <a:endParaRPr lang="es-AR"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04047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lt;strong&gt;Facebook&lt;/strong&g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4311" y="423332"/>
            <a:ext cx="1870347" cy="1870347"/>
          </a:xfrm>
          <a:prstGeom prst="rect">
            <a:avLst/>
          </a:prstGeom>
        </p:spPr>
      </p:pic>
      <p:pic>
        <p:nvPicPr>
          <p:cNvPr id="3" name="Imagen 2" descr="&lt;strong&gt;Gucci&lt;/strong&gt;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8178" y="276576"/>
            <a:ext cx="1317192" cy="1349024"/>
          </a:xfrm>
          <a:prstGeom prst="rect">
            <a:avLst/>
          </a:prstGeom>
        </p:spPr>
      </p:pic>
      <p:pic>
        <p:nvPicPr>
          <p:cNvPr id="4" name="Imagen 3" descr="We haven't forgotten about A.K.A. Jessica Jones! ~ What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8890" y="423332"/>
            <a:ext cx="2528711" cy="1422400"/>
          </a:xfrm>
          <a:prstGeom prst="rect">
            <a:avLst/>
          </a:prstGeom>
        </p:spPr>
      </p:pic>
      <p:pic>
        <p:nvPicPr>
          <p:cNvPr id="5" name="Imagen 4" descr="&lt;strong&gt;Google&lt;/strong&gt; Contact Lens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2832445"/>
            <a:ext cx="3103658" cy="1050071"/>
          </a:xfrm>
          <a:prstGeom prst="rect">
            <a:avLst/>
          </a:prstGeom>
        </p:spPr>
      </p:pic>
      <p:pic>
        <p:nvPicPr>
          <p:cNvPr id="6" name="Imagen 5" descr="&lt;strong&gt;Microsoft&lt;/strong&gt; HoloLens - Wikipedia"/>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41121" y="69768"/>
            <a:ext cx="2528712" cy="1378148"/>
          </a:xfrm>
          <a:prstGeom prst="rect">
            <a:avLst/>
          </a:prstGeom>
        </p:spPr>
      </p:pic>
      <p:pic>
        <p:nvPicPr>
          <p:cNvPr id="7" name="Imagen 6" descr="&lt;strong&gt;Marlboro&lt;/strong&gt; (cigarette) - Wikipedi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45652" y="1845732"/>
            <a:ext cx="1622957" cy="1617547"/>
          </a:xfrm>
          <a:prstGeom prst="rect">
            <a:avLst/>
          </a:prstGeom>
        </p:spPr>
      </p:pic>
      <p:pic>
        <p:nvPicPr>
          <p:cNvPr id="8" name="Imagen 7" descr="&lt;strong&gt;Visa&lt;/strong&gt; Inc. – Wikipedia"/>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99841" y="1845732"/>
            <a:ext cx="2141280" cy="697700"/>
          </a:xfrm>
          <a:prstGeom prst="rect">
            <a:avLst/>
          </a:prstGeom>
        </p:spPr>
      </p:pic>
      <p:pic>
        <p:nvPicPr>
          <p:cNvPr id="9" name="Imagen 8" descr="&lt;strong&gt;McDonald's&lt;/strong&gt; logo 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82891" y="2293678"/>
            <a:ext cx="1998803" cy="1954163"/>
          </a:xfrm>
          <a:prstGeom prst="rect">
            <a:avLst/>
          </a:prstGeom>
        </p:spPr>
      </p:pic>
      <p:pic>
        <p:nvPicPr>
          <p:cNvPr id="10" name="Imagen 9" descr="&lt;strong&gt;Mastercard&lt;/strong&gt; - Wikipedia"/>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89069" y="3973689"/>
            <a:ext cx="2320830" cy="1800577"/>
          </a:xfrm>
          <a:prstGeom prst="rect">
            <a:avLst/>
          </a:prstGeom>
        </p:spPr>
      </p:pic>
      <p:pic>
        <p:nvPicPr>
          <p:cNvPr id="11" name="Imagen 10" descr="&lt;strong&gt;Mercedes Benz logo&lt;/strong&gt; 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15455" y="3463279"/>
            <a:ext cx="1903494" cy="1899614"/>
          </a:xfrm>
          <a:prstGeom prst="rect">
            <a:avLst/>
          </a:prstGeom>
        </p:spPr>
      </p:pic>
      <p:pic>
        <p:nvPicPr>
          <p:cNvPr id="12" name="Imagen 11" descr="&lt;strong&gt;Louis&lt;/strong&gt; &lt;strong&gt;Vuitton&lt;/strong&gt; - Wikipedia"/>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16051" y="3973689"/>
            <a:ext cx="1384296" cy="1687688"/>
          </a:xfrm>
          <a:prstGeom prst="rect">
            <a:avLst/>
          </a:prstGeom>
        </p:spPr>
      </p:pic>
      <p:pic>
        <p:nvPicPr>
          <p:cNvPr id="13" name="Imagen 12" descr="&lt;strong&gt;TikTok&lt;/strong&gt; may be edging closer to a sale – Raymond Tec"/>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87415" y="4877229"/>
            <a:ext cx="2353342" cy="1568296"/>
          </a:xfrm>
          <a:prstGeom prst="rect">
            <a:avLst/>
          </a:prstGeom>
        </p:spPr>
      </p:pic>
    </p:spTree>
    <p:extLst>
      <p:ext uri="{BB962C8B-B14F-4D97-AF65-F5344CB8AC3E}">
        <p14:creationId xmlns:p14="http://schemas.microsoft.com/office/powerpoint/2010/main" val="704458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25600" y="624110"/>
            <a:ext cx="9879011" cy="2773846"/>
          </a:xfrm>
        </p:spPr>
        <p:txBody>
          <a:bodyPr>
            <a:noAutofit/>
          </a:bodyPr>
          <a:lstStyle/>
          <a:p>
            <a:pPr algn="ctr"/>
            <a:r>
              <a:rPr lang="es-AR" sz="6000" i="1" dirty="0" smtClean="0">
                <a:solidFill>
                  <a:srgbClr val="FF0000"/>
                </a:solidFill>
                <a:latin typeface="Algerian" panose="04020705040A02060702" pitchFamily="82" charset="0"/>
              </a:rPr>
              <a:t>Muchas gracias por su atención.</a:t>
            </a:r>
            <a:endParaRPr lang="es-AR" sz="6000" i="1" dirty="0">
              <a:solidFill>
                <a:srgbClr val="FF0000"/>
              </a:solidFill>
              <a:latin typeface="Algerian" panose="04020705040A02060702" pitchFamily="82" charset="0"/>
            </a:endParaRPr>
          </a:p>
        </p:txBody>
      </p:sp>
      <p:sp>
        <p:nvSpPr>
          <p:cNvPr id="3" name="Rectángulo 2"/>
          <p:cNvSpPr/>
          <p:nvPr/>
        </p:nvSpPr>
        <p:spPr>
          <a:xfrm>
            <a:off x="4657144" y="3244334"/>
            <a:ext cx="2877711" cy="369332"/>
          </a:xfrm>
          <a:prstGeom prst="rect">
            <a:avLst/>
          </a:prstGeom>
        </p:spPr>
        <p:txBody>
          <a:bodyPr wrap="none">
            <a:spAutoFit/>
          </a:bodyPr>
          <a:lstStyle/>
          <a:p>
            <a:r>
              <a:rPr lang="es-AR" b="1" dirty="0">
                <a:latin typeface="Times New Roman" panose="02020603050405020304" pitchFamily="18" charset="0"/>
                <a:ea typeface="Times New Roman" panose="02020603050405020304" pitchFamily="18" charset="0"/>
              </a:rPr>
              <a:t>CÓRDOBA, Silvana Edith </a:t>
            </a:r>
            <a:endParaRPr lang="es-AR" dirty="0"/>
          </a:p>
        </p:txBody>
      </p:sp>
      <p:sp>
        <p:nvSpPr>
          <p:cNvPr id="4" name="Rectángulo 3"/>
          <p:cNvSpPr/>
          <p:nvPr/>
        </p:nvSpPr>
        <p:spPr>
          <a:xfrm>
            <a:off x="4651717" y="3546312"/>
            <a:ext cx="3058851" cy="369332"/>
          </a:xfrm>
          <a:prstGeom prst="rect">
            <a:avLst/>
          </a:prstGeom>
        </p:spPr>
        <p:txBody>
          <a:bodyPr wrap="none">
            <a:spAutoFit/>
          </a:bodyPr>
          <a:lstStyle/>
          <a:p>
            <a:r>
              <a:rPr lang="es-ES" dirty="0" err="1">
                <a:latin typeface="Times New Roman" panose="02020603050405020304" pitchFamily="18" charset="0"/>
                <a:ea typeface="Times New Roman" panose="02020603050405020304" pitchFamily="18" charset="0"/>
              </a:rPr>
              <a:t>silvanaecordoba</a:t>
            </a:r>
            <a:r>
              <a:rPr lang="es-AR" dirty="0">
                <a:latin typeface="Times New Roman" panose="02020603050405020304" pitchFamily="18" charset="0"/>
                <a:ea typeface="Times New Roman" panose="02020603050405020304" pitchFamily="18" charset="0"/>
              </a:rPr>
              <a:t>@hotmail.com</a:t>
            </a:r>
            <a:endParaRPr lang="es-AR" dirty="0"/>
          </a:p>
        </p:txBody>
      </p:sp>
      <p:sp>
        <p:nvSpPr>
          <p:cNvPr id="5" name="Rectángulo 4"/>
          <p:cNvSpPr/>
          <p:nvPr/>
        </p:nvSpPr>
        <p:spPr>
          <a:xfrm>
            <a:off x="4721103" y="4170023"/>
            <a:ext cx="2749792" cy="369332"/>
          </a:xfrm>
          <a:prstGeom prst="rect">
            <a:avLst/>
          </a:prstGeom>
        </p:spPr>
        <p:txBody>
          <a:bodyPr wrap="none">
            <a:spAutoFit/>
          </a:bodyPr>
          <a:lstStyle/>
          <a:p>
            <a:r>
              <a:rPr lang="es-ES" b="1" dirty="0">
                <a:latin typeface="Times New Roman" panose="02020603050405020304" pitchFamily="18" charset="0"/>
                <a:ea typeface="Times New Roman" panose="02020603050405020304" pitchFamily="18" charset="0"/>
              </a:rPr>
              <a:t>MAINERO, Valeria Elisa</a:t>
            </a:r>
            <a:r>
              <a:rPr lang="es-ES" dirty="0">
                <a:latin typeface="Times New Roman" panose="02020603050405020304" pitchFamily="18" charset="0"/>
                <a:ea typeface="Times New Roman" panose="02020603050405020304" pitchFamily="18" charset="0"/>
              </a:rPr>
              <a:t> </a:t>
            </a:r>
            <a:endParaRPr lang="es-AR" dirty="0"/>
          </a:p>
        </p:txBody>
      </p:sp>
      <p:sp>
        <p:nvSpPr>
          <p:cNvPr id="6" name="Rectángulo 5"/>
          <p:cNvSpPr/>
          <p:nvPr/>
        </p:nvSpPr>
        <p:spPr>
          <a:xfrm>
            <a:off x="4755728" y="4424402"/>
            <a:ext cx="2680542" cy="369332"/>
          </a:xfrm>
          <a:prstGeom prst="rect">
            <a:avLst/>
          </a:prstGeom>
        </p:spPr>
        <p:txBody>
          <a:bodyPr wrap="none">
            <a:spAutoFit/>
          </a:bodyPr>
          <a:lstStyle/>
          <a:p>
            <a:r>
              <a:rPr lang="es-ES" dirty="0">
                <a:latin typeface="Times New Roman" panose="02020603050405020304" pitchFamily="18" charset="0"/>
                <a:ea typeface="Times New Roman" panose="02020603050405020304" pitchFamily="18" charset="0"/>
              </a:rPr>
              <a:t>valemainar@yahoo.com.ar</a:t>
            </a:r>
            <a:endParaRPr lang="es-AR" dirty="0"/>
          </a:p>
        </p:txBody>
      </p:sp>
    </p:spTree>
    <p:extLst>
      <p:ext uri="{BB962C8B-B14F-4D97-AF65-F5344CB8AC3E}">
        <p14:creationId xmlns:p14="http://schemas.microsoft.com/office/powerpoint/2010/main" val="2672850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35200" y="1467556"/>
            <a:ext cx="7879644" cy="2806987"/>
          </a:xfrm>
          <a:prstGeom prst="rect">
            <a:avLst/>
          </a:prstGeom>
        </p:spPr>
        <p:txBody>
          <a:bodyPr wrap="square">
            <a:spAutoFit/>
          </a:bodyPr>
          <a:lstStyle/>
          <a:p>
            <a:pPr>
              <a:lnSpc>
                <a:spcPct val="150000"/>
              </a:lnSpc>
              <a:spcAft>
                <a:spcPts val="0"/>
              </a:spcAft>
            </a:pPr>
            <a:r>
              <a:rPr lang="es-ES" b="1" dirty="0">
                <a:latin typeface="Times New Roman" panose="02020603050405020304" pitchFamily="18" charset="0"/>
                <a:ea typeface="Times New Roman" panose="02020603050405020304" pitchFamily="18" charset="0"/>
              </a:rPr>
              <a:t> </a:t>
            </a:r>
            <a:r>
              <a:rPr lang="es-ES" sz="2000" b="1" dirty="0" smtClean="0">
                <a:latin typeface="Times New Roman" panose="02020603050405020304" pitchFamily="18" charset="0"/>
                <a:ea typeface="Times New Roman" panose="02020603050405020304" pitchFamily="18" charset="0"/>
              </a:rPr>
              <a:t>ENCUADRE:</a:t>
            </a:r>
            <a:endParaRPr lang="es-AR" sz="2000" dirty="0" smtClean="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es-ES" sz="2000" dirty="0">
                <a:latin typeface="Times New Roman" panose="02020603050405020304" pitchFamily="18" charset="0"/>
                <a:ea typeface="Times New Roman" panose="02020603050405020304" pitchFamily="18" charset="0"/>
              </a:rPr>
              <a:t>El presente trabajo se enmarca en las investigaciones realizadas dentro del Proyecto de Investigación, período 2020-2021 titulado: “Información Contable e Información Voluntaria: análisis normativo y de relevancia valorativa”, aprobado por el Instituto de Investigación de la Universidad Nacional de Villa María, dentro del Programa Nacional de Incentivos.</a:t>
            </a:r>
            <a:endParaRPr lang="es-AR"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44490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61066" y="745067"/>
            <a:ext cx="6445956" cy="1107996"/>
          </a:xfrm>
          <a:prstGeom prst="rect">
            <a:avLst/>
          </a:prstGeom>
        </p:spPr>
        <p:txBody>
          <a:bodyPr wrap="square">
            <a:spAutoFit/>
          </a:bodyPr>
          <a:lstStyle/>
          <a:p>
            <a:r>
              <a:rPr lang="es-ES" sz="2200" b="1" dirty="0">
                <a:latin typeface="Times New Roman" panose="02020603050405020304" pitchFamily="18" charset="0"/>
                <a:ea typeface="Times New Roman" panose="02020603050405020304" pitchFamily="18" charset="0"/>
              </a:rPr>
              <a:t>La NIC 38 (2004, par. 8) define un activo intangible como todo aquel “activo identificable, de carácter no monetario y sin apariencia física</a:t>
            </a:r>
            <a:r>
              <a:rPr lang="es-ES" sz="2200" b="1" dirty="0" smtClean="0">
                <a:latin typeface="Times New Roman" panose="02020603050405020304" pitchFamily="18" charset="0"/>
                <a:ea typeface="Times New Roman" panose="02020603050405020304" pitchFamily="18" charset="0"/>
              </a:rPr>
              <a:t>” </a:t>
            </a:r>
            <a:endParaRPr lang="es-AR" sz="2200" b="1" dirty="0"/>
          </a:p>
        </p:txBody>
      </p:sp>
      <p:sp>
        <p:nvSpPr>
          <p:cNvPr id="3" name="Rectángulo 2"/>
          <p:cNvSpPr/>
          <p:nvPr/>
        </p:nvSpPr>
        <p:spPr>
          <a:xfrm>
            <a:off x="3048000" y="1928590"/>
            <a:ext cx="7642578" cy="3647152"/>
          </a:xfrm>
          <a:prstGeom prst="rect">
            <a:avLst/>
          </a:prstGeom>
        </p:spPr>
        <p:txBody>
          <a:bodyPr wrap="square">
            <a:spAutoFit/>
          </a:bodyPr>
          <a:lstStyle/>
          <a:p>
            <a:pPr algn="just">
              <a:lnSpc>
                <a:spcPct val="150000"/>
              </a:lnSpc>
              <a:spcAft>
                <a:spcPts val="0"/>
              </a:spcAft>
            </a:pPr>
            <a:r>
              <a:rPr lang="es-AR" sz="2200" b="1" i="1" dirty="0">
                <a:latin typeface="Times New Roman" panose="02020603050405020304" pitchFamily="18" charset="0"/>
                <a:ea typeface="Times New Roman" panose="02020603050405020304" pitchFamily="18" charset="0"/>
              </a:rPr>
              <a:t>Una marca puede considerarse intangible, y es difícil para las personas entender el valor que aporta a una empresa.  Es importante que al determinar una valoración de marca determine qué incluye la marca, puede ser: su marca registrada, logotipo, empaque, estrategia de marketing, activos digitales, colores de marca, etc.; es realmente todo lo que los consumidores asocian con su imagen de marca.</a:t>
            </a:r>
            <a:r>
              <a:rPr lang="es-AR" dirty="0">
                <a:latin typeface="Times New Roman" panose="02020603050405020304" pitchFamily="18" charset="0"/>
                <a:ea typeface="Times New Roman" panose="02020603050405020304" pitchFamily="18" charset="0"/>
              </a:rPr>
              <a:t> </a:t>
            </a:r>
            <a:endParaRPr lang="es-AR"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2003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78755" y="1998133"/>
            <a:ext cx="7687734" cy="3741409"/>
          </a:xfrm>
          <a:prstGeom prst="rect">
            <a:avLst/>
          </a:prstGeom>
        </p:spPr>
        <p:txBody>
          <a:bodyPr wrap="square">
            <a:spAutoFit/>
          </a:bodyPr>
          <a:lstStyle/>
          <a:p>
            <a:pPr algn="just">
              <a:lnSpc>
                <a:spcPct val="150000"/>
              </a:lnSpc>
              <a:spcAft>
                <a:spcPts val="0"/>
              </a:spcAft>
            </a:pPr>
            <a:r>
              <a:rPr lang="es-ES" sz="1600" b="1" dirty="0" smtClean="0">
                <a:effectLst/>
                <a:latin typeface="Times New Roman" panose="02020603050405020304" pitchFamily="18" charset="0"/>
                <a:ea typeface="Times New Roman" panose="02020603050405020304" pitchFamily="18" charset="0"/>
              </a:rPr>
              <a:t>Durante el siglo XX, algunas empresas comenzaron a incluir en sus balances el valor de las marcas como activos, desde entonces hasta la actualidad, y aún más, en estos tiempos de crisis global, han continuado con esta práctica por la necesidad de incrementar su valor. </a:t>
            </a:r>
            <a:endParaRPr lang="es-AR" sz="1600" b="1" dirty="0" smtClean="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es-ES" sz="1600" b="1" dirty="0" smtClean="0">
                <a:effectLst/>
                <a:latin typeface="Times New Roman" panose="02020603050405020304" pitchFamily="18" charset="0"/>
                <a:ea typeface="Times New Roman" panose="02020603050405020304" pitchFamily="18" charset="0"/>
              </a:rPr>
              <a:t>El objetivo de este trabajo es analizar el marco teórico de valoración de marcas, en las normas contables internacionales, revisando los distintos métodos con sus principales inconvenientes y la importancia de su reconocimiento como activo de la firma. </a:t>
            </a:r>
            <a:endParaRPr lang="es-AR" sz="1600" b="1" dirty="0" smtClean="0">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es-AR" sz="1600" b="1" dirty="0" smtClean="0">
                <a:effectLst/>
                <a:latin typeface="Times New Roman" panose="02020603050405020304" pitchFamily="18" charset="0"/>
                <a:ea typeface="Times New Roman" panose="02020603050405020304" pitchFamily="18" charset="0"/>
              </a:rPr>
              <a:t>¿Qué vale realmente una marca? ¿cómo explica la importancia y la equidad que puede tener la marca? ¿Quiénes determinan su valor? Son algunos de los interrogantes a los que vamos a tratar de encontrarles respuestas.</a:t>
            </a:r>
            <a:endParaRPr lang="es-AR" sz="1600" b="1" dirty="0">
              <a:effectLst/>
              <a:latin typeface="Times New Roman" panose="02020603050405020304" pitchFamily="18" charset="0"/>
              <a:ea typeface="Times New Roman" panose="02020603050405020304" pitchFamily="18" charset="0"/>
            </a:endParaRPr>
          </a:p>
        </p:txBody>
      </p:sp>
      <p:pic>
        <p:nvPicPr>
          <p:cNvPr id="3" name="Imagen 2" descr="&lt;strong&gt;Marca&lt;/strong&gt; (periódico) - Wikipedia, la enciclopedia lib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4022" y="135467"/>
            <a:ext cx="3220685" cy="1092349"/>
          </a:xfrm>
          <a:prstGeom prst="rect">
            <a:avLst/>
          </a:prstGeom>
        </p:spPr>
      </p:pic>
    </p:spTree>
    <p:extLst>
      <p:ext uri="{BB962C8B-B14F-4D97-AF65-F5344CB8AC3E}">
        <p14:creationId xmlns:p14="http://schemas.microsoft.com/office/powerpoint/2010/main" val="2799123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44889" y="401725"/>
            <a:ext cx="7089422" cy="2400657"/>
          </a:xfrm>
          <a:prstGeom prst="rect">
            <a:avLst/>
          </a:prstGeom>
        </p:spPr>
        <p:txBody>
          <a:bodyPr wrap="square">
            <a:spAutoFit/>
          </a:bodyPr>
          <a:lstStyle/>
          <a:p>
            <a:pPr algn="just"/>
            <a:r>
              <a:rPr lang="es-ES" sz="3000" dirty="0">
                <a:latin typeface="Times New Roman" panose="02020603050405020304" pitchFamily="18" charset="0"/>
                <a:ea typeface="Times New Roman" panose="02020603050405020304" pitchFamily="18" charset="0"/>
              </a:rPr>
              <a:t>Las marcas ayudan a identificar y diferenciar bienes y servicios de la competencia. A menudo, las personas están dispuestas a abonar un mayor precio a aquellos productos con marcas </a:t>
            </a:r>
            <a:r>
              <a:rPr lang="es-ES" sz="3000" dirty="0" smtClean="0">
                <a:latin typeface="Times New Roman" panose="02020603050405020304" pitchFamily="18" charset="0"/>
                <a:ea typeface="Times New Roman" panose="02020603050405020304" pitchFamily="18" charset="0"/>
              </a:rPr>
              <a:t>reconocidas. </a:t>
            </a:r>
            <a:endParaRPr lang="es-AR" sz="3000" dirty="0"/>
          </a:p>
        </p:txBody>
      </p:sp>
      <p:pic>
        <p:nvPicPr>
          <p:cNvPr id="3" name="Imagen 2" descr="INFORMAT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4399" y="2411220"/>
            <a:ext cx="4233333" cy="4446779"/>
          </a:xfrm>
          <a:prstGeom prst="rect">
            <a:avLst/>
          </a:prstGeom>
        </p:spPr>
      </p:pic>
    </p:spTree>
    <p:extLst>
      <p:ext uri="{BB962C8B-B14F-4D97-AF65-F5344CB8AC3E}">
        <p14:creationId xmlns:p14="http://schemas.microsoft.com/office/powerpoint/2010/main" val="1892560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75733" y="1168527"/>
            <a:ext cx="11142134" cy="1554272"/>
          </a:xfrm>
          <a:prstGeom prst="rect">
            <a:avLst/>
          </a:prstGeom>
        </p:spPr>
        <p:txBody>
          <a:bodyPr wrap="square">
            <a:spAutoFit/>
          </a:bodyPr>
          <a:lstStyle/>
          <a:p>
            <a:pPr algn="just"/>
            <a:r>
              <a:rPr lang="es-ES" dirty="0">
                <a:latin typeface="Times New Roman" panose="02020603050405020304" pitchFamily="18" charset="0"/>
                <a:ea typeface="Times New Roman" panose="02020603050405020304" pitchFamily="18" charset="0"/>
              </a:rPr>
              <a:t>Las grandes marcas han resistido el golpe de la pandemia del </a:t>
            </a:r>
            <a:r>
              <a:rPr lang="es-ES" b="1" u="sng"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hlinkClick r:id="rId2"/>
              </a:rPr>
              <a:t>covid-19</a:t>
            </a:r>
            <a:r>
              <a:rPr lang="es-ES" dirty="0">
                <a:latin typeface="Times New Roman" panose="02020603050405020304" pitchFamily="18" charset="0"/>
                <a:ea typeface="Times New Roman" panose="02020603050405020304" pitchFamily="18" charset="0"/>
              </a:rPr>
              <a:t> ,pero el virus ha dejado secuelas. El virus que se ha cobrado la vida de más medio millón de personas en todo el mundo también ha golpeado a la economía mundial, provocando, en los países más afectados por la pandemia y las restricciones de movilidad impuestas para combatirla, </a:t>
            </a:r>
            <a:r>
              <a:rPr lang="es-ES" dirty="0" smtClean="0">
                <a:latin typeface="Times New Roman" panose="02020603050405020304" pitchFamily="18" charset="0"/>
                <a:ea typeface="Times New Roman" panose="02020603050405020304" pitchFamily="18" charset="0"/>
              </a:rPr>
              <a:t>una recesión económica que ya está comenzando a ser visible</a:t>
            </a:r>
          </a:p>
          <a:p>
            <a:pPr algn="just"/>
            <a:r>
              <a:rPr lang="es-ES" sz="2300" b="1" dirty="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rPr>
              <a:t> </a:t>
            </a:r>
            <a:r>
              <a:rPr lang="es-ES" sz="2300" b="1" dirty="0" smtClean="0">
                <a:solidFill>
                  <a:schemeClr val="tx1">
                    <a:lumMod val="75000"/>
                    <a:lumOff val="25000"/>
                  </a:schemeClr>
                </a:solidFill>
                <a:effectLst>
                  <a:outerShdw blurRad="38100" dist="38100" dir="2700000" algn="tl">
                    <a:srgbClr val="000000">
                      <a:alpha val="43137"/>
                    </a:srgbClr>
                  </a:outerShdw>
                </a:effectLst>
                <a:latin typeface="Times New Roman" panose="02020603050405020304" pitchFamily="18" charset="0"/>
              </a:rPr>
              <a:t>                   Sin embargo, las grandes marcas han resistido al golpe.</a:t>
            </a:r>
            <a:endParaRPr lang="es-AR" sz="2300" b="1" dirty="0">
              <a:solidFill>
                <a:schemeClr val="tx1">
                  <a:lumMod val="75000"/>
                  <a:lumOff val="25000"/>
                </a:schemeClr>
              </a:solidFill>
              <a:effectLst>
                <a:outerShdw blurRad="38100" dist="38100" dir="2700000" algn="tl">
                  <a:srgbClr val="000000">
                    <a:alpha val="43137"/>
                  </a:srgbClr>
                </a:outerShdw>
              </a:effectLst>
            </a:endParaRPr>
          </a:p>
        </p:txBody>
      </p:sp>
      <p:sp>
        <p:nvSpPr>
          <p:cNvPr id="3" name="Rectángulo 2"/>
          <p:cNvSpPr/>
          <p:nvPr/>
        </p:nvSpPr>
        <p:spPr>
          <a:xfrm>
            <a:off x="2847229" y="2912073"/>
            <a:ext cx="4362348" cy="461665"/>
          </a:xfrm>
          <a:prstGeom prst="rect">
            <a:avLst/>
          </a:prstGeom>
        </p:spPr>
        <p:txBody>
          <a:bodyPr wrap="none">
            <a:spAutoFit/>
          </a:bodyPr>
          <a:lstStyle/>
          <a:p>
            <a:r>
              <a:rPr lang="es-E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REVISTA FORBES</a:t>
            </a:r>
            <a:endParaRPr lang="es-AR" sz="2400" b="1" dirty="0">
              <a:solidFill>
                <a:srgbClr val="FF0000"/>
              </a:solidFill>
              <a:effectLst>
                <a:outerShdw blurRad="38100" dist="38100" dir="2700000" algn="tl">
                  <a:srgbClr val="000000">
                    <a:alpha val="43137"/>
                  </a:srgbClr>
                </a:outerShdw>
              </a:effectLst>
            </a:endParaRPr>
          </a:p>
        </p:txBody>
      </p:sp>
      <p:sp>
        <p:nvSpPr>
          <p:cNvPr id="5" name="Rectángulo 4"/>
          <p:cNvSpPr/>
          <p:nvPr/>
        </p:nvSpPr>
        <p:spPr>
          <a:xfrm>
            <a:off x="1669627" y="3298916"/>
            <a:ext cx="3544711" cy="2769989"/>
          </a:xfrm>
          <a:prstGeom prst="rect">
            <a:avLst/>
          </a:prstGeom>
        </p:spPr>
        <p:txBody>
          <a:bodyPr wrap="square">
            <a:spAutoFit/>
          </a:bodyPr>
          <a:lstStyle/>
          <a:p>
            <a:pPr lvl="0" algn="just">
              <a:lnSpc>
                <a:spcPct val="150000"/>
              </a:lnSpc>
              <a:spcAft>
                <a:spcPts val="0"/>
              </a:spcAft>
              <a:buSzPts val="1000"/>
              <a:tabLst>
                <a:tab pos="457200" algn="l"/>
              </a:tabLst>
            </a:pPr>
            <a:r>
              <a:rPr lang="es-AR" dirty="0">
                <a:latin typeface="Times New Roman" panose="02020603050405020304" pitchFamily="18" charset="0"/>
                <a:ea typeface="Times New Roman" panose="02020603050405020304" pitchFamily="18" charset="0"/>
              </a:rPr>
              <a:t> </a:t>
            </a:r>
            <a:r>
              <a:rPr lang="es-AR" dirty="0" smtClean="0">
                <a:latin typeface="Times New Roman" panose="02020603050405020304" pitchFamily="18" charset="0"/>
                <a:ea typeface="Times New Roman" panose="02020603050405020304" pitchFamily="18" charset="0"/>
              </a:rPr>
              <a:t>             </a:t>
            </a:r>
            <a:r>
              <a:rPr lang="es-AR" sz="26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2018</a:t>
            </a:r>
          </a:p>
          <a:p>
            <a:pPr marL="342900" lvl="0" indent="-342900" algn="just">
              <a:lnSpc>
                <a:spcPct val="150000"/>
              </a:lnSpc>
              <a:spcAft>
                <a:spcPts val="0"/>
              </a:spcAft>
              <a:buSzPts val="1000"/>
              <a:buFont typeface="Symbol" panose="05050102010706020507" pitchFamily="18" charset="2"/>
              <a:buChar char=""/>
              <a:tabLst>
                <a:tab pos="457200" algn="l"/>
              </a:tabLst>
            </a:pPr>
            <a:r>
              <a:rPr lang="es-AR" dirty="0" smtClean="0">
                <a:latin typeface="Times New Roman" panose="02020603050405020304" pitchFamily="18" charset="0"/>
                <a:ea typeface="Times New Roman" panose="02020603050405020304" pitchFamily="18" charset="0"/>
              </a:rPr>
              <a:t>Apple</a:t>
            </a:r>
            <a:r>
              <a:rPr lang="es-AR" dirty="0">
                <a:latin typeface="Times New Roman" panose="02020603050405020304" pitchFamily="18" charset="0"/>
                <a:ea typeface="Times New Roman" panose="02020603050405020304" pitchFamily="18" charset="0"/>
              </a:rPr>
              <a:t>: $ 182.8 mil millones</a:t>
            </a:r>
            <a:endParaRPr lang="es-AR" sz="20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Lst>
            </a:pPr>
            <a:r>
              <a:rPr lang="es-AR" dirty="0">
                <a:latin typeface="Times New Roman" panose="02020603050405020304" pitchFamily="18" charset="0"/>
                <a:ea typeface="Times New Roman" panose="02020603050405020304" pitchFamily="18" charset="0"/>
              </a:rPr>
              <a:t>Google: $ 132.1 mil millones</a:t>
            </a:r>
            <a:endParaRPr lang="es-AR" sz="20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Lst>
            </a:pPr>
            <a:r>
              <a:rPr lang="es-AR" dirty="0">
                <a:latin typeface="Times New Roman" panose="02020603050405020304" pitchFamily="18" charset="0"/>
                <a:ea typeface="Times New Roman" panose="02020603050405020304" pitchFamily="18" charset="0"/>
              </a:rPr>
              <a:t>Microsoft: $ 104.9 mil millones</a:t>
            </a:r>
            <a:endParaRPr lang="es-AR" sz="20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Lst>
            </a:pPr>
            <a:r>
              <a:rPr lang="es-AR" dirty="0">
                <a:latin typeface="Times New Roman" panose="02020603050405020304" pitchFamily="18" charset="0"/>
                <a:ea typeface="Times New Roman" panose="02020603050405020304" pitchFamily="18" charset="0"/>
              </a:rPr>
              <a:t>Facebook: $ 94.8 mil millones</a:t>
            </a:r>
            <a:endParaRPr lang="es-AR" sz="2000"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SzPts val="1000"/>
              <a:buFont typeface="Symbol" panose="05050102010706020507" pitchFamily="18" charset="2"/>
              <a:buChar char=""/>
              <a:tabLst>
                <a:tab pos="457200" algn="l"/>
              </a:tabLst>
            </a:pPr>
            <a:r>
              <a:rPr lang="es-AR" dirty="0">
                <a:latin typeface="Times New Roman" panose="02020603050405020304" pitchFamily="18" charset="0"/>
                <a:ea typeface="Times New Roman" panose="02020603050405020304" pitchFamily="18" charset="0"/>
              </a:rPr>
              <a:t>Amazon: $ 70.9 mil millones</a:t>
            </a:r>
            <a:endParaRPr lang="es-AR" sz="2000" dirty="0">
              <a:effectLst/>
              <a:latin typeface="Times New Roman" panose="02020603050405020304" pitchFamily="18" charset="0"/>
              <a:ea typeface="Times New Roman" panose="02020603050405020304" pitchFamily="18" charset="0"/>
            </a:endParaRPr>
          </a:p>
        </p:txBody>
      </p:sp>
      <p:sp>
        <p:nvSpPr>
          <p:cNvPr id="6" name="Rectángulo 5"/>
          <p:cNvSpPr/>
          <p:nvPr/>
        </p:nvSpPr>
        <p:spPr>
          <a:xfrm>
            <a:off x="6391940" y="3373738"/>
            <a:ext cx="6096000" cy="2631490"/>
          </a:xfrm>
          <a:prstGeom prst="rect">
            <a:avLst/>
          </a:prstGeom>
        </p:spPr>
        <p:txBody>
          <a:bodyPr>
            <a:spAutoFit/>
          </a:bodyPr>
          <a:lstStyle/>
          <a:p>
            <a:pPr lvl="0" algn="just">
              <a:lnSpc>
                <a:spcPct val="150000"/>
              </a:lnSpc>
              <a:spcAft>
                <a:spcPts val="0"/>
              </a:spcAft>
              <a:buSzPts val="1000"/>
              <a:tabLst>
                <a:tab pos="457200" algn="l"/>
              </a:tabLst>
            </a:pPr>
            <a:r>
              <a:rPr lang="es-AR" dirty="0">
                <a:latin typeface="Times New Roman" panose="02020603050405020304" pitchFamily="18" charset="0"/>
                <a:ea typeface="Times New Roman" panose="02020603050405020304" pitchFamily="18" charset="0"/>
              </a:rPr>
              <a:t> </a:t>
            </a:r>
            <a:r>
              <a:rPr lang="es-AR" dirty="0" smtClean="0">
                <a:latin typeface="Times New Roman" panose="02020603050405020304" pitchFamily="18" charset="0"/>
                <a:ea typeface="Times New Roman" panose="02020603050405020304" pitchFamily="18" charset="0"/>
              </a:rPr>
              <a:t>              </a:t>
            </a:r>
            <a:r>
              <a:rPr lang="es-AR" sz="26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2020</a:t>
            </a:r>
          </a:p>
          <a:p>
            <a:pPr marL="342900" lvl="0" indent="-342900" algn="just">
              <a:lnSpc>
                <a:spcPct val="150000"/>
              </a:lnSpc>
              <a:spcAft>
                <a:spcPts val="0"/>
              </a:spcAft>
              <a:buFont typeface="Arial" panose="020B0604020202020204" pitchFamily="34" charset="0"/>
              <a:buChar char="•"/>
            </a:pPr>
            <a:r>
              <a:rPr lang="es-ES" dirty="0">
                <a:latin typeface="Times New Roman" panose="02020603050405020304" pitchFamily="18" charset="0"/>
                <a:ea typeface="Times New Roman" panose="02020603050405020304" pitchFamily="18" charset="0"/>
              </a:rPr>
              <a:t>Apple: U$S 241.2 mil </a:t>
            </a:r>
            <a:r>
              <a:rPr lang="es-ES" dirty="0" smtClean="0">
                <a:latin typeface="Times New Roman" panose="02020603050405020304" pitchFamily="18" charset="0"/>
                <a:ea typeface="Times New Roman" panose="02020603050405020304" pitchFamily="18" charset="0"/>
              </a:rPr>
              <a:t>millones</a:t>
            </a:r>
            <a:endParaRPr lang="es-AR"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pPr>
            <a:r>
              <a:rPr lang="es-ES" dirty="0">
                <a:latin typeface="Times New Roman" panose="02020603050405020304" pitchFamily="18" charset="0"/>
                <a:ea typeface="Times New Roman" panose="02020603050405020304" pitchFamily="18" charset="0"/>
              </a:rPr>
              <a:t>Google: U$S 207.5 mil millones </a:t>
            </a:r>
            <a:endParaRPr lang="es-AR"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pPr>
            <a:r>
              <a:rPr lang="es-ES" dirty="0">
                <a:latin typeface="Times New Roman" panose="02020603050405020304" pitchFamily="18" charset="0"/>
                <a:ea typeface="Times New Roman" panose="02020603050405020304" pitchFamily="18" charset="0"/>
              </a:rPr>
              <a:t>Microsoft: U$S 162.9 mil millones </a:t>
            </a:r>
            <a:endParaRPr lang="es-AR" dirty="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Arial" panose="020B0604020202020204" pitchFamily="34" charset="0"/>
              <a:buChar char="•"/>
            </a:pPr>
            <a:r>
              <a:rPr lang="es-ES" dirty="0">
                <a:latin typeface="Times New Roman" panose="02020603050405020304" pitchFamily="18" charset="0"/>
                <a:ea typeface="Times New Roman" panose="02020603050405020304" pitchFamily="18" charset="0"/>
              </a:rPr>
              <a:t>Amazon: U$S 135.4 mil </a:t>
            </a:r>
            <a:r>
              <a:rPr lang="es-ES" dirty="0" smtClean="0">
                <a:latin typeface="Times New Roman" panose="02020603050405020304" pitchFamily="18" charset="0"/>
                <a:ea typeface="Times New Roman" panose="02020603050405020304" pitchFamily="18" charset="0"/>
              </a:rPr>
              <a:t>millones</a:t>
            </a:r>
            <a:endParaRPr lang="es-AR"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s-ES" dirty="0" smtClean="0">
                <a:latin typeface="Times New Roman" panose="02020603050405020304" pitchFamily="18" charset="0"/>
                <a:ea typeface="Times New Roman" panose="02020603050405020304" pitchFamily="18" charset="0"/>
              </a:rPr>
              <a:t> Facebook</a:t>
            </a:r>
            <a:r>
              <a:rPr lang="es-ES" dirty="0">
                <a:latin typeface="Times New Roman" panose="02020603050405020304" pitchFamily="18" charset="0"/>
                <a:ea typeface="Times New Roman" panose="02020603050405020304" pitchFamily="18" charset="0"/>
              </a:rPr>
              <a:t>: U$S 70.3 mil millones </a:t>
            </a:r>
            <a:endParaRPr lang="es-AR"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pic>
        <p:nvPicPr>
          <p:cNvPr id="9" name="Imagen 8" descr="&lt;strong&gt;Apple&lt;/strong&gt; Inc.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375" y="2537628"/>
            <a:ext cx="1153435" cy="1268779"/>
          </a:xfrm>
          <a:prstGeom prst="rect">
            <a:avLst/>
          </a:prstGeom>
        </p:spPr>
      </p:pic>
      <p:pic>
        <p:nvPicPr>
          <p:cNvPr id="10" name="Imagen 9" descr="Fichier:&lt;strong&gt;Amazon&lt;/strong&gt; Prime logo.png — Wikipé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5682" y="6181199"/>
            <a:ext cx="2875321" cy="526061"/>
          </a:xfrm>
          <a:prstGeom prst="rect">
            <a:avLst/>
          </a:prstGeom>
        </p:spPr>
      </p:pic>
    </p:spTree>
    <p:extLst>
      <p:ext uri="{BB962C8B-B14F-4D97-AF65-F5344CB8AC3E}">
        <p14:creationId xmlns:p14="http://schemas.microsoft.com/office/powerpoint/2010/main" val="844335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98222" y="620889"/>
            <a:ext cx="9234311" cy="3831818"/>
          </a:xfrm>
          <a:prstGeom prst="rect">
            <a:avLst/>
          </a:prstGeom>
        </p:spPr>
        <p:txBody>
          <a:bodyPr wrap="square">
            <a:spAutoFit/>
          </a:bodyPr>
          <a:lstStyle/>
          <a:p>
            <a:pPr algn="just">
              <a:lnSpc>
                <a:spcPct val="150000"/>
              </a:lnSpc>
              <a:spcAft>
                <a:spcPts val="0"/>
              </a:spcAft>
            </a:pPr>
            <a:r>
              <a:rPr lang="es-ES"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Las primeras posiciones siguen en manos de firmas cuya actividad está relacionada con la tecnología, recién en el sexto lugar aparece Coca Cola con un valor de 64.4 mil millones de dólares y en el séptimo Disney con una valuación de 61.3 mil millones de dólares. Siendo el sector tecnológico el más común en el ranking, dentro de las 100 empresas más valiosas, 20 pertenecen a él, 14 al servicio financiero, 11 a automóviles y 8 a minoristas.</a:t>
            </a:r>
            <a:endParaRPr lang="es-AR"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es-AR"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El valor total de las 100 marcas más valiosas este año es de US$2.540 billones, en comparación con los US$2.3300 billones del año pasado.</a:t>
            </a:r>
          </a:p>
          <a:p>
            <a:pPr algn="just">
              <a:lnSpc>
                <a:spcPct val="150000"/>
              </a:lnSpc>
              <a:spcAft>
                <a:spcPts val="0"/>
              </a:spcAft>
            </a:pPr>
            <a:r>
              <a:rPr lang="es-AR"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Las empresas con sede en los EE.UU. fueron más de 50 de las 100 principales. Otros países más representados incluyeron Japón (6), Alemania (10), Francia (9) y Suiza (5).</a:t>
            </a:r>
          </a:p>
        </p:txBody>
      </p:sp>
      <p:pic>
        <p:nvPicPr>
          <p:cNvPr id="3" name="Imagen 2" descr="&lt;strong&gt;Coca-Cola&lt;/strong&gt; - Vikiped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8222" y="4845163"/>
            <a:ext cx="3987800" cy="1322620"/>
          </a:xfrm>
          <a:prstGeom prst="rect">
            <a:avLst/>
          </a:prstGeom>
        </p:spPr>
      </p:pic>
      <p:pic>
        <p:nvPicPr>
          <p:cNvPr id="4" name="Imagen 3" descr="&lt;strong&gt;Disney&lt;/strong&gt; Princess Tea Party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3134" y="4572000"/>
            <a:ext cx="2286000" cy="2286000"/>
          </a:xfrm>
          <a:prstGeom prst="rect">
            <a:avLst/>
          </a:prstGeom>
        </p:spPr>
      </p:pic>
    </p:spTree>
    <p:extLst>
      <p:ext uri="{BB962C8B-B14F-4D97-AF65-F5344CB8AC3E}">
        <p14:creationId xmlns:p14="http://schemas.microsoft.com/office/powerpoint/2010/main" val="464288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09511" y="682094"/>
            <a:ext cx="9618133" cy="4893647"/>
          </a:xfrm>
          <a:prstGeom prst="rect">
            <a:avLst/>
          </a:prstGeom>
        </p:spPr>
        <p:txBody>
          <a:bodyPr wrap="square">
            <a:spAutoFit/>
          </a:bodyPr>
          <a:lstStyle/>
          <a:p>
            <a:pPr algn="just">
              <a:lnSpc>
                <a:spcPct val="150000"/>
              </a:lnSpc>
              <a:spcAft>
                <a:spcPts val="0"/>
              </a:spcAft>
            </a:pPr>
            <a:r>
              <a:rPr lang="es-ES" sz="2500" dirty="0">
                <a:latin typeface="Times New Roman" panose="02020603050405020304" pitchFamily="18" charset="0"/>
                <a:ea typeface="Times New Roman" panose="02020603050405020304" pitchFamily="18" charset="0"/>
              </a:rPr>
              <a:t> </a:t>
            </a:r>
            <a:r>
              <a:rPr lang="es-ES" sz="2500" b="1" i="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¿Cómo </a:t>
            </a:r>
            <a:r>
              <a:rPr lang="es-ES" sz="2500" b="1" i="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se puede mostrar el valor de la marca en una hoja de balance, ya que si capitalizáramos las marcas permitirían una mejor presentación de los balances corporativos? </a:t>
            </a:r>
            <a:endParaRPr lang="es-ES" sz="2500" b="1" i="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just">
              <a:lnSpc>
                <a:spcPct val="150000"/>
              </a:lnSpc>
              <a:spcAft>
                <a:spcPts val="0"/>
              </a:spcAft>
            </a:pPr>
            <a:endParaRPr lang="es-AR" sz="25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s-ES" dirty="0" smtClean="0">
                <a:latin typeface="Times New Roman" panose="02020603050405020304" pitchFamily="18" charset="0"/>
                <a:ea typeface="Times New Roman" panose="02020603050405020304" pitchFamily="18" charset="0"/>
              </a:rPr>
              <a:t>   En </a:t>
            </a:r>
            <a:r>
              <a:rPr lang="es-ES" dirty="0">
                <a:latin typeface="Times New Roman" panose="02020603050405020304" pitchFamily="18" charset="0"/>
                <a:ea typeface="Times New Roman" panose="02020603050405020304" pitchFamily="18" charset="0"/>
              </a:rPr>
              <a:t>el proceso de valoración de una marca cobra especial relevancia el “para quién” se determina ese valor, pues no es lo mismo el valor de la marca para la empresa propietaria que para una empresa con una marca competidora, o para otra empresa del sector con marca no directamente competidora, etc. De igual forma, es de vital importancia concretar el “para qué” se quiere determinar el valor de una marca, si es para su venta o bien para cobrar una serie de royalties, o como un elemento de ayuda en la gestión de la propia marca, o para activar su valor en el balance y poder amortizarlo después.</a:t>
            </a:r>
            <a:endParaRPr lang="es-AR"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63290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54578" y="778932"/>
            <a:ext cx="8105422" cy="4639732"/>
          </a:xfrm>
          <a:prstGeom prst="rect">
            <a:avLst/>
          </a:prstGeom>
        </p:spPr>
        <p:txBody>
          <a:bodyPr wrap="square">
            <a:spAutoFit/>
          </a:bodyPr>
          <a:lstStyle/>
          <a:p>
            <a:pPr algn="ctr">
              <a:lnSpc>
                <a:spcPct val="150000"/>
              </a:lnSpc>
              <a:spcAft>
                <a:spcPts val="0"/>
              </a:spcAft>
            </a:pPr>
            <a:r>
              <a:rPr lang="es-AR"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Cómo </a:t>
            </a:r>
            <a:r>
              <a:rPr lang="es-AR" sz="36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se valúa una marca</a:t>
            </a:r>
            <a:r>
              <a:rPr lang="es-AR"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p>
          <a:p>
            <a:pPr algn="ctr">
              <a:lnSpc>
                <a:spcPct val="150000"/>
              </a:lnSpc>
              <a:spcAft>
                <a:spcPts val="0"/>
              </a:spcAft>
            </a:pPr>
            <a:endParaRPr lang="es-AR" sz="3600" b="1"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just">
              <a:lnSpc>
                <a:spcPct val="150000"/>
              </a:lnSpc>
              <a:spcAft>
                <a:spcPts val="0"/>
              </a:spcAft>
            </a:pPr>
            <a:r>
              <a:rPr lang="es-ES" sz="2500" dirty="0">
                <a:latin typeface="Times New Roman" panose="02020603050405020304" pitchFamily="18" charset="0"/>
                <a:ea typeface="Times New Roman" panose="02020603050405020304" pitchFamily="18" charset="0"/>
              </a:rPr>
              <a:t>La no existencia de criterios unificados de valoración de marcas supone un problema para su inclusión en el balance</a:t>
            </a:r>
            <a:r>
              <a:rPr lang="es-ES" sz="2500" dirty="0" smtClean="0">
                <a:latin typeface="Times New Roman" panose="02020603050405020304" pitchFamily="18" charset="0"/>
                <a:ea typeface="Times New Roman" panose="02020603050405020304" pitchFamily="18" charset="0"/>
              </a:rPr>
              <a:t>. Existen varios métodos de valoración de las marcas. </a:t>
            </a:r>
            <a:r>
              <a:rPr lang="es-ES" sz="2500" dirty="0">
                <a:latin typeface="Times New Roman" panose="02020603050405020304" pitchFamily="18" charset="0"/>
                <a:ea typeface="Times New Roman" panose="02020603050405020304" pitchFamily="18" charset="0"/>
              </a:rPr>
              <a:t>En cualquier caso, no existe unanimidad sobre su utilización, adaptándose unos mejor que otros según los casos</a:t>
            </a:r>
            <a:endParaRPr lang="es-AR" sz="25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84073914"/>
      </p:ext>
    </p:extLst>
  </p:cSld>
  <p:clrMapOvr>
    <a:masterClrMapping/>
  </p:clrMapOvr>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111</TotalTime>
  <Words>951</Words>
  <Application>Microsoft Office PowerPoint</Application>
  <PresentationFormat>Panorámica</PresentationFormat>
  <Paragraphs>57</Paragraphs>
  <Slides>15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Algerian</vt:lpstr>
      <vt:lpstr>Arial</vt:lpstr>
      <vt:lpstr>Century Gothic</vt:lpstr>
      <vt:lpstr>Symbol</vt:lpstr>
      <vt:lpstr>Times New Roman</vt:lpstr>
      <vt:lpstr>Wingdings 3</vt:lpstr>
      <vt:lpstr>Espiral</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Principales métodos</vt:lpstr>
      <vt:lpstr>Presentación de PowerPoint</vt:lpstr>
      <vt:lpstr>Presentación de PowerPoint</vt:lpstr>
      <vt:lpstr>Presentación de PowerPoint</vt:lpstr>
      <vt:lpstr>Presentación de PowerPoint</vt:lpstr>
      <vt:lpstr>Muchas gracias 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Windows User</dc:creator>
  <cp:lastModifiedBy>Windows User</cp:lastModifiedBy>
  <cp:revision>22</cp:revision>
  <dcterms:created xsi:type="dcterms:W3CDTF">2020-10-02T21:03:06Z</dcterms:created>
  <dcterms:modified xsi:type="dcterms:W3CDTF">2020-10-05T14:26:55Z</dcterms:modified>
</cp:coreProperties>
</file>