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0"/>
    <a:srgbClr val="E01A2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snapToGrid="0">
      <p:cViewPr varScale="1">
        <p:scale>
          <a:sx n="85" d="100"/>
          <a:sy n="85" d="100"/>
        </p:scale>
        <p:origin x="-51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4C86D82-5FD6-4623-1060-3E9DB17CEC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 xmlns:a16="http://schemas.microsoft.com/office/drawing/2014/main" id="{2E8C9A93-238B-7313-9028-7AF25947F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 xmlns:a16="http://schemas.microsoft.com/office/drawing/2014/main" id="{9BB9B059-DADA-167C-4FC4-E8BAE7F4619C}"/>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5" name="Marcador de pie de página 4">
            <a:extLst>
              <a:ext uri="{FF2B5EF4-FFF2-40B4-BE49-F238E27FC236}">
                <a16:creationId xmlns="" xmlns:a16="http://schemas.microsoft.com/office/drawing/2014/main" id="{8EE06777-15EB-DC0D-1567-F572200693E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2FC5A917-CE63-7EBF-0BEA-DF7496C19B78}"/>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217147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F91C6C1-1E34-FC7B-938F-DDD0CCDCC42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F5855242-1ED8-1E04-55E7-DB8462873B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987B37E4-848E-8026-2E33-2FF3D05BB28B}"/>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5" name="Marcador de pie de página 4">
            <a:extLst>
              <a:ext uri="{FF2B5EF4-FFF2-40B4-BE49-F238E27FC236}">
                <a16:creationId xmlns="" xmlns:a16="http://schemas.microsoft.com/office/drawing/2014/main" id="{BE9F3A9C-F1DB-BD82-E317-28720EB9C3C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7BD0D6FC-44D3-B2C9-A614-FB230696EF21}"/>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87816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608CAFCD-B957-DD3E-EAD8-285B81466F1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21F3D438-2AED-58D0-6201-9B4EEF27F84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D15D2804-0088-570E-7A7E-C53A621BD30D}"/>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5" name="Marcador de pie de página 4">
            <a:extLst>
              <a:ext uri="{FF2B5EF4-FFF2-40B4-BE49-F238E27FC236}">
                <a16:creationId xmlns="" xmlns:a16="http://schemas.microsoft.com/office/drawing/2014/main" id="{F8FC37F1-86BB-D510-D9C0-CEE20000FE1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DA6EB239-4F72-F63E-7A3D-0F3C9614278D}"/>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405112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28CD680-6EC2-D72D-9F44-C9A50C4DFDC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14AA6D2A-67B8-03B8-22A2-CDFBED13A8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0296559C-75B1-D02E-2A36-01D81F8D8B72}"/>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5" name="Marcador de pie de página 4">
            <a:extLst>
              <a:ext uri="{FF2B5EF4-FFF2-40B4-BE49-F238E27FC236}">
                <a16:creationId xmlns="" xmlns:a16="http://schemas.microsoft.com/office/drawing/2014/main" id="{E2D5F5E7-918D-CABA-C77A-E56FA0C44FE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528CBFA1-F47D-52CC-2D43-BE17E71F666C}"/>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290393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6377470-7877-B9D9-EC1A-5BC100CAE8C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6053B483-7C72-1BBF-439A-3B6E475373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CB06295F-37FC-B874-4561-A2EF6C02CBCF}"/>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5" name="Marcador de pie de página 4">
            <a:extLst>
              <a:ext uri="{FF2B5EF4-FFF2-40B4-BE49-F238E27FC236}">
                <a16:creationId xmlns="" xmlns:a16="http://schemas.microsoft.com/office/drawing/2014/main" id="{36751304-B365-ABB1-EA7B-A487DFA6E8B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C2B1A351-B75C-D48D-6C69-249FC544BAAE}"/>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416642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C024AFE-408A-D75C-6311-61AE499AC6F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2FA935A2-2AAA-0DF5-A3DC-63059375B53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 xmlns:a16="http://schemas.microsoft.com/office/drawing/2014/main" id="{313145AC-7885-0505-AA7F-09F32A8292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 xmlns:a16="http://schemas.microsoft.com/office/drawing/2014/main" id="{F0BD82C3-AF92-2137-752D-544869DA2D0E}"/>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6" name="Marcador de pie de página 5">
            <a:extLst>
              <a:ext uri="{FF2B5EF4-FFF2-40B4-BE49-F238E27FC236}">
                <a16:creationId xmlns="" xmlns:a16="http://schemas.microsoft.com/office/drawing/2014/main" id="{31035CFF-F59A-12B0-45A7-09D897A2EA2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957B5B0E-D833-4DA7-300B-4866A9E25544}"/>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164203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9509189-A970-2C00-EF14-3614149D41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62676633-9AB0-42DE-3CCD-7768DD405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626B7B55-1C1F-31DB-8AF4-37B085D5A78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 xmlns:a16="http://schemas.microsoft.com/office/drawing/2014/main" id="{4976FBA4-ED17-1184-380A-4F4BBC7C5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20CF00A3-ED22-BE19-828B-61095285299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 xmlns:a16="http://schemas.microsoft.com/office/drawing/2014/main" id="{A829697F-8115-F88F-D52B-5D333AAA5417}"/>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8" name="Marcador de pie de página 7">
            <a:extLst>
              <a:ext uri="{FF2B5EF4-FFF2-40B4-BE49-F238E27FC236}">
                <a16:creationId xmlns="" xmlns:a16="http://schemas.microsoft.com/office/drawing/2014/main" id="{12F9F6F2-B519-4402-14E3-CC6749534208}"/>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 xmlns:a16="http://schemas.microsoft.com/office/drawing/2014/main" id="{4F8B7CC9-DF8F-7564-CF52-FDFC76A74B72}"/>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404781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A049D0-5B04-DD4B-9C87-B61195EC810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 xmlns:a16="http://schemas.microsoft.com/office/drawing/2014/main" id="{648C6F52-CB6C-25AF-C268-9B312E8BA5EE}"/>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4" name="Marcador de pie de página 3">
            <a:extLst>
              <a:ext uri="{FF2B5EF4-FFF2-40B4-BE49-F238E27FC236}">
                <a16:creationId xmlns="" xmlns:a16="http://schemas.microsoft.com/office/drawing/2014/main" id="{B2E4E705-0506-1FB8-F3A9-E46103FC153A}"/>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 xmlns:a16="http://schemas.microsoft.com/office/drawing/2014/main" id="{8643928D-43F0-43E9-739F-540DB8A8281D}"/>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362957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8053ABD4-67FC-B31E-AA8A-97CC9FB59188}"/>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3" name="Marcador de pie de página 2">
            <a:extLst>
              <a:ext uri="{FF2B5EF4-FFF2-40B4-BE49-F238E27FC236}">
                <a16:creationId xmlns="" xmlns:a16="http://schemas.microsoft.com/office/drawing/2014/main" id="{09BD3DB2-1D27-5B26-6E0A-E72751766FDA}"/>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 xmlns:a16="http://schemas.microsoft.com/office/drawing/2014/main" id="{CB3767E2-5C61-BC66-803E-A8F69682C530}"/>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286174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35D07E1-CD7A-0D58-1F91-7CAE237FB2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E4FB84E4-70EB-2E4E-FC7B-87B69FE60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 xmlns:a16="http://schemas.microsoft.com/office/drawing/2014/main" id="{5CE53BBC-62EE-2D9B-0A94-D31C9217B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A8E5DADA-9FE6-6D88-9504-3E4DC44256D3}"/>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6" name="Marcador de pie de página 5">
            <a:extLst>
              <a:ext uri="{FF2B5EF4-FFF2-40B4-BE49-F238E27FC236}">
                <a16:creationId xmlns="" xmlns:a16="http://schemas.microsoft.com/office/drawing/2014/main" id="{BF8D17BB-0685-0E43-3BE1-92C48F3F4821}"/>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559DD843-8646-0594-93ED-EB77531A4A6A}"/>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92484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8281298-BA94-35EC-5E07-8B9BCB9C8F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 xmlns:a16="http://schemas.microsoft.com/office/drawing/2014/main" id="{3B0860A0-4DE2-8662-069B-CC5F1E3E25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 xmlns:a16="http://schemas.microsoft.com/office/drawing/2014/main" id="{91B92247-C565-3A27-B7F9-5066156FC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F8CF689-0383-372D-97D6-C9C1864C86EA}"/>
              </a:ext>
            </a:extLst>
          </p:cNvPr>
          <p:cNvSpPr>
            <a:spLocks noGrp="1"/>
          </p:cNvSpPr>
          <p:nvPr>
            <p:ph type="dt" sz="half" idx="10"/>
          </p:nvPr>
        </p:nvSpPr>
        <p:spPr/>
        <p:txBody>
          <a:bodyPr/>
          <a:lstStyle/>
          <a:p>
            <a:fld id="{94081702-2FA5-47E7-9673-853F4A2BC0B5}" type="datetimeFigureOut">
              <a:rPr lang="es-AR" smtClean="0"/>
              <a:pPr/>
              <a:t>23/8/2022</a:t>
            </a:fld>
            <a:endParaRPr lang="es-AR"/>
          </a:p>
        </p:txBody>
      </p:sp>
      <p:sp>
        <p:nvSpPr>
          <p:cNvPr id="6" name="Marcador de pie de página 5">
            <a:extLst>
              <a:ext uri="{FF2B5EF4-FFF2-40B4-BE49-F238E27FC236}">
                <a16:creationId xmlns="" xmlns:a16="http://schemas.microsoft.com/office/drawing/2014/main" id="{CE24830D-D4CE-7CDB-4F1C-18520526AE0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CD904FCC-FB16-506D-739D-3FC1822DC6D1}"/>
              </a:ext>
            </a:extLst>
          </p:cNvPr>
          <p:cNvSpPr>
            <a:spLocks noGrp="1"/>
          </p:cNvSpPr>
          <p:nvPr>
            <p:ph type="sldNum" sz="quarter" idx="12"/>
          </p:nvPr>
        </p:nvSpPr>
        <p:spPr/>
        <p:txBody>
          <a:body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246414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0B6E41E-E7C6-D435-496A-39B3426AF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BD7427AD-6B9E-80B0-E24C-DD9AE6A0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EB08FA62-0054-17AF-18E0-D81294E188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81702-2FA5-47E7-9673-853F4A2BC0B5}" type="datetimeFigureOut">
              <a:rPr lang="es-AR" smtClean="0"/>
              <a:pPr/>
              <a:t>23/8/2022</a:t>
            </a:fld>
            <a:endParaRPr lang="es-AR"/>
          </a:p>
        </p:txBody>
      </p:sp>
      <p:sp>
        <p:nvSpPr>
          <p:cNvPr id="5" name="Marcador de pie de página 4">
            <a:extLst>
              <a:ext uri="{FF2B5EF4-FFF2-40B4-BE49-F238E27FC236}">
                <a16:creationId xmlns="" xmlns:a16="http://schemas.microsoft.com/office/drawing/2014/main" id="{8D309EFF-39B8-A1C4-EFF6-BA5B2F48F7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 xmlns:a16="http://schemas.microsoft.com/office/drawing/2014/main" id="{B7349195-A70A-030E-1032-DA77066AA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DD152-5D41-47A0-99D6-8C7AE656E3CD}" type="slidenum">
              <a:rPr lang="es-AR" smtClean="0"/>
              <a:pPr/>
              <a:t>‹Nº›</a:t>
            </a:fld>
            <a:endParaRPr lang="es-AR"/>
          </a:p>
        </p:txBody>
      </p:sp>
    </p:spTree>
    <p:extLst>
      <p:ext uri="{BB962C8B-B14F-4D97-AF65-F5344CB8AC3E}">
        <p14:creationId xmlns="" xmlns:p14="http://schemas.microsoft.com/office/powerpoint/2010/main" val="140742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academica.org/jornadasjuvenilesdeinvestigacionsocial2022"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que contiene gente, grupo, parado, camión&#10;&#10;Descripción generada automáticamente">
            <a:extLst>
              <a:ext uri="{FF2B5EF4-FFF2-40B4-BE49-F238E27FC236}">
                <a16:creationId xmlns="" xmlns:a16="http://schemas.microsoft.com/office/drawing/2014/main" id="{1B248A58-7B5A-F8FA-BC03-BAA026831CF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95000"/>
            <a:ext cx="12192000" cy="6858000"/>
          </a:xfrm>
          <a:prstGeom prst="rect">
            <a:avLst/>
          </a:prstGeom>
        </p:spPr>
      </p:pic>
      <p:pic>
        <p:nvPicPr>
          <p:cNvPr id="18" name="Imagen 17" descr="Logotipo&#10;&#10;Descripción generada automáticamente con confianza media">
            <a:extLst>
              <a:ext uri="{FF2B5EF4-FFF2-40B4-BE49-F238E27FC236}">
                <a16:creationId xmlns="" xmlns:a16="http://schemas.microsoft.com/office/drawing/2014/main" id="{5B6440A7-EBBD-9B55-EA05-D9AB95D90BC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80677" y="1407640"/>
            <a:ext cx="5230647" cy="3096433"/>
          </a:xfrm>
          <a:prstGeom prst="rect">
            <a:avLst/>
          </a:prstGeom>
        </p:spPr>
      </p:pic>
      <p:pic>
        <p:nvPicPr>
          <p:cNvPr id="19" name="Imagen 18">
            <a:extLst>
              <a:ext uri="{FF2B5EF4-FFF2-40B4-BE49-F238E27FC236}">
                <a16:creationId xmlns="" xmlns:a16="http://schemas.microsoft.com/office/drawing/2014/main" id="{047CBC4A-B7E4-0A07-CDF7-2115DC6D7B3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08615" y="6177775"/>
            <a:ext cx="7413279" cy="508469"/>
          </a:xfrm>
          <a:prstGeom prst="rect">
            <a:avLst/>
          </a:prstGeom>
        </p:spPr>
      </p:pic>
      <p:pic>
        <p:nvPicPr>
          <p:cNvPr id="20" name="Imagen 19" descr="Patrón de fondo&#10;&#10;Descripción generada automáticamente">
            <a:extLst>
              <a:ext uri="{FF2B5EF4-FFF2-40B4-BE49-F238E27FC236}">
                <a16:creationId xmlns="" xmlns:a16="http://schemas.microsoft.com/office/drawing/2014/main" id="{41C55317-F210-1888-4245-4B8B65E40168}"/>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173788"/>
            <a:ext cx="471570" cy="1662371"/>
          </a:xfrm>
          <a:prstGeom prst="rect">
            <a:avLst/>
          </a:prstGeom>
        </p:spPr>
      </p:pic>
    </p:spTree>
    <p:extLst>
      <p:ext uri="{BB962C8B-B14F-4D97-AF65-F5344CB8AC3E}">
        <p14:creationId xmlns="" xmlns:p14="http://schemas.microsoft.com/office/powerpoint/2010/main" val="380455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Chaqueta Negra Para Hombre Stock Photo">
            <a:extLst>
              <a:ext uri="{FF2B5EF4-FFF2-40B4-BE49-F238E27FC236}">
                <a16:creationId xmlns="" xmlns:a16="http://schemas.microsoft.com/office/drawing/2014/main" id="{2AC15B01-288A-FB6D-5831-1F69C15F8F6A}"/>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6667" r="16667"/>
          <a:stretch/>
        </p:blipFill>
        <p:spPr bwMode="auto">
          <a:xfrm>
            <a:off x="710894" y="1211244"/>
            <a:ext cx="4453682" cy="4453682"/>
          </a:xfrm>
          <a:prstGeom prst="flowChartConnector">
            <a:avLst/>
          </a:prstGeom>
          <a:noFill/>
          <a:extLst>
            <a:ext uri="{909E8E84-426E-40DD-AFC4-6F175D3DCCD1}">
              <a14:hiddenFill xmlns="" xmlns:a14="http://schemas.microsoft.com/office/drawing/2010/main">
                <a:solidFill>
                  <a:srgbClr val="FFFFFF"/>
                </a:solidFill>
              </a14:hiddenFill>
            </a:ext>
          </a:extLst>
        </p:spPr>
      </p:pic>
      <p:pic>
        <p:nvPicPr>
          <p:cNvPr id="10" name="Imagen 9" descr="Forma, Círculo&#10;&#10;Descripción generada automáticamente">
            <a:extLst>
              <a:ext uri="{FF2B5EF4-FFF2-40B4-BE49-F238E27FC236}">
                <a16:creationId xmlns="" xmlns:a16="http://schemas.microsoft.com/office/drawing/2014/main" id="{38106058-430B-16D0-30F7-82921330441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156" y="1087226"/>
            <a:ext cx="4703158" cy="3718170"/>
          </a:xfrm>
          <a:prstGeom prst="rect">
            <a:avLst/>
          </a:prstGeom>
        </p:spPr>
      </p:pic>
      <p:sp>
        <p:nvSpPr>
          <p:cNvPr id="6" name="CuadroTexto 5">
            <a:extLst>
              <a:ext uri="{FF2B5EF4-FFF2-40B4-BE49-F238E27FC236}">
                <a16:creationId xmlns="" xmlns:a16="http://schemas.microsoft.com/office/drawing/2014/main" id="{1F1F0D58-724F-9B7B-DA86-9F74BC429BA9}"/>
              </a:ext>
            </a:extLst>
          </p:cNvPr>
          <p:cNvSpPr txBox="1"/>
          <p:nvPr/>
        </p:nvSpPr>
        <p:spPr>
          <a:xfrm>
            <a:off x="5664821" y="2430966"/>
            <a:ext cx="5285678" cy="356188"/>
          </a:xfrm>
          <a:prstGeom prst="rect">
            <a:avLst/>
          </a:prstGeom>
          <a:noFill/>
        </p:spPr>
        <p:txBody>
          <a:bodyPr wrap="square" rtlCol="0">
            <a:spAutoFit/>
          </a:bodyPr>
          <a:lstStyle/>
          <a:p>
            <a:pPr>
              <a:lnSpc>
                <a:spcPts val="2200"/>
              </a:lnSpc>
            </a:pPr>
            <a:endParaRPr lang="es-AR" dirty="0">
              <a:solidFill>
                <a:srgbClr val="003B70"/>
              </a:solidFill>
              <a:latin typeface="Plus Jakarta Sans" pitchFamily="2" charset="0"/>
              <a:cs typeface="Plus Jakarta Sans" pitchFamily="2" charset="0"/>
            </a:endParaRPr>
          </a:p>
        </p:txBody>
      </p:sp>
      <p:pic>
        <p:nvPicPr>
          <p:cNvPr id="8" name="Imagen 7" descr="Texto&#10;&#10;Descripción generada automáticamente con confianza media">
            <a:extLst>
              <a:ext uri="{FF2B5EF4-FFF2-40B4-BE49-F238E27FC236}">
                <a16:creationId xmlns="" xmlns:a16="http://schemas.microsoft.com/office/drawing/2014/main" id="{CFB78F32-C46F-5ADC-24D1-B78BCD34FB3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29543" y="426128"/>
            <a:ext cx="5911118" cy="1091954"/>
          </a:xfrm>
          <a:prstGeom prst="rect">
            <a:avLst/>
          </a:prstGeom>
        </p:spPr>
      </p:pic>
      <p:pic>
        <p:nvPicPr>
          <p:cNvPr id="12" name="Imagen 11" descr="Imagen en blanco y negro&#10;&#10;Descripción generada automáticamente con confianza baja">
            <a:extLst>
              <a:ext uri="{FF2B5EF4-FFF2-40B4-BE49-F238E27FC236}">
                <a16:creationId xmlns="" xmlns:a16="http://schemas.microsoft.com/office/drawing/2014/main" id="{11806014-DCD0-13CF-FCE7-9BD894A6DFE0}"/>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 xmlns:a14="http://schemas.microsoft.com/office/drawing/2010/main" val="0"/>
              </a:ext>
            </a:extLst>
          </a:blip>
          <a:stretch>
            <a:fillRect/>
          </a:stretch>
        </p:blipFill>
        <p:spPr>
          <a:xfrm>
            <a:off x="1193893" y="4850675"/>
            <a:ext cx="3487684" cy="814252"/>
          </a:xfrm>
          <a:prstGeom prst="rect">
            <a:avLst/>
          </a:prstGeom>
        </p:spPr>
      </p:pic>
      <p:pic>
        <p:nvPicPr>
          <p:cNvPr id="14" name="Imagen 13">
            <a:extLst>
              <a:ext uri="{FF2B5EF4-FFF2-40B4-BE49-F238E27FC236}">
                <a16:creationId xmlns="" xmlns:a16="http://schemas.microsoft.com/office/drawing/2014/main" id="{40249FC7-EC46-B525-28A9-355793AB9C1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08615" y="6177775"/>
            <a:ext cx="7413279" cy="508469"/>
          </a:xfrm>
          <a:prstGeom prst="rect">
            <a:avLst/>
          </a:prstGeom>
        </p:spPr>
      </p:pic>
      <p:pic>
        <p:nvPicPr>
          <p:cNvPr id="16" name="Imagen 15" descr="Patrón de fondo&#10;&#10;Descripción generada automáticamente">
            <a:extLst>
              <a:ext uri="{FF2B5EF4-FFF2-40B4-BE49-F238E27FC236}">
                <a16:creationId xmlns="" xmlns:a16="http://schemas.microsoft.com/office/drawing/2014/main" id="{0A9F46D5-F66C-60F6-7561-237C3AC7E5A2}"/>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0"/>
            <a:ext cx="362168" cy="1276709"/>
          </a:xfrm>
          <a:prstGeom prst="rect">
            <a:avLst/>
          </a:prstGeom>
        </p:spPr>
      </p:pic>
      <p:sp>
        <p:nvSpPr>
          <p:cNvPr id="1025" name="Rectangle 1"/>
          <p:cNvSpPr>
            <a:spLocks noChangeArrowheads="1"/>
          </p:cNvSpPr>
          <p:nvPr/>
        </p:nvSpPr>
        <p:spPr bwMode="auto">
          <a:xfrm>
            <a:off x="5263704" y="1397564"/>
            <a:ext cx="6534719"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Objetivos</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A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Generar espacios de articulación entre el Nivel Secundario y la UNVM,</a:t>
            </a:r>
          </a:p>
          <a:p>
            <a:pPr marL="0" marR="0" lvl="0" indent="0" algn="just" defTabSz="914400" rtl="0" eaLnBrk="0" fontAlgn="base" latinLnBrk="0" hangingPunct="0">
              <a:lnSpc>
                <a:spcPct val="100000"/>
              </a:lnSpc>
              <a:spcBef>
                <a:spcPct val="0"/>
              </a:spcBef>
              <a:spcAft>
                <a:spcPct val="0"/>
              </a:spcAft>
              <a:buClrTx/>
              <a:buSzTx/>
              <a:tabLst/>
            </a:pPr>
            <a:r>
              <a:rPr kumimoji="0" lang="es-A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partir del desarrollo de prácticas pedagógicas sostenidas.</a:t>
            </a:r>
          </a:p>
          <a:p>
            <a:pPr marL="0" marR="0" lvl="0" indent="0" algn="just" defTabSz="914400" rtl="0" eaLnBrk="0" fontAlgn="base" latinLnBrk="0" hangingPunct="0">
              <a:lnSpc>
                <a:spcPct val="100000"/>
              </a:lnSpc>
              <a:spcBef>
                <a:spcPct val="0"/>
              </a:spcBef>
              <a:spcAft>
                <a:spcPct val="0"/>
              </a:spcAft>
              <a:buClrTx/>
              <a:buSzTx/>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A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Propiciar el pensamiento crítico y el descubrimiento de vocaciones científicas en las disciplinas d</a:t>
            </a:r>
            <a:r>
              <a:rPr kumimoji="0" lang="es-A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 Ciencias</a:t>
            </a:r>
            <a:r>
              <a:rPr kumimoji="0" lang="es-A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Sociales, Humanidades, Comunicación, Economía y Administración.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A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Visibilizar y reconocer las </a:t>
            </a:r>
            <a:r>
              <a:rPr kumimoji="0" lang="es-A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prácticas</a:t>
            </a:r>
            <a:r>
              <a:rPr kumimoji="0" lang="es-A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de producción científica en Ciencias Sociales en el nivel  </a:t>
            </a:r>
            <a:r>
              <a:rPr kumimoji="0" lang="es-A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secundario </a:t>
            </a:r>
            <a:r>
              <a:rPr kumimoji="0" lang="es-A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desde la relación con la Universidad y los centros de investigación.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A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Promover prácticas de oralidad, lectura y escritura significativas, puestas en juego a la hora</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A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 investigar.</a:t>
            </a: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Rectángulo"/>
          <p:cNvSpPr/>
          <p:nvPr/>
        </p:nvSpPr>
        <p:spPr>
          <a:xfrm>
            <a:off x="5365071" y="4842277"/>
            <a:ext cx="6096000" cy="1169551"/>
          </a:xfrm>
          <a:prstGeom prst="rect">
            <a:avLst/>
          </a:prstGeom>
        </p:spPr>
        <p:txBody>
          <a:bodyPr>
            <a:spAutoFit/>
          </a:bodyPr>
          <a:lstStyle/>
          <a:p>
            <a:r>
              <a:rPr lang="es-MX" sz="1400" b="1" dirty="0" smtClean="0">
                <a:latin typeface="Arial" pitchFamily="34" charset="0"/>
                <a:cs typeface="Arial" pitchFamily="34" charset="0"/>
              </a:rPr>
              <a:t>Destinatarios </a:t>
            </a:r>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Estudiantes y docentes de 5º año de escuelas de nivel secundario, orientación en Ciencias Sociales y Humanidades, Economía y Administración y Comunicación de la provincia de Córdoba (ciclo 2022); ubicados en las ciudades de Villa María, Córdoba y San Francisco.</a:t>
            </a:r>
            <a:endParaRPr lang="es-ES" sz="1400" dirty="0">
              <a:latin typeface="Arial" pitchFamily="34" charset="0"/>
              <a:cs typeface="Arial" pitchFamily="34" charset="0"/>
            </a:endParaRPr>
          </a:p>
        </p:txBody>
      </p:sp>
    </p:spTree>
    <p:extLst>
      <p:ext uri="{BB962C8B-B14F-4D97-AF65-F5344CB8AC3E}">
        <p14:creationId xmlns="" xmlns:p14="http://schemas.microsoft.com/office/powerpoint/2010/main" val="3764973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7" descr="Texto&#10;&#10;Descripción generada automáticamente con confianza media">
            <a:extLst>
              <a:ext uri="{FF2B5EF4-FFF2-40B4-BE49-F238E27FC236}">
                <a16:creationId xmlns="" xmlns:a16="http://schemas.microsoft.com/office/drawing/2014/main" id="{CFB78F32-C46F-5ADC-24D1-B78BCD34FB3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29543" y="426128"/>
            <a:ext cx="5911118" cy="1091954"/>
          </a:xfrm>
          <a:prstGeom prst="rect">
            <a:avLst/>
          </a:prstGeom>
        </p:spPr>
      </p:pic>
      <p:pic>
        <p:nvPicPr>
          <p:cNvPr id="5" name="Imagen 13">
            <a:extLst>
              <a:ext uri="{FF2B5EF4-FFF2-40B4-BE49-F238E27FC236}">
                <a16:creationId xmlns="" xmlns:a16="http://schemas.microsoft.com/office/drawing/2014/main" id="{40249FC7-EC46-B525-28A9-355793AB9C19}"/>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353016" y="6164562"/>
            <a:ext cx="7415310" cy="507101"/>
          </a:xfrm>
          <a:prstGeom prst="rect">
            <a:avLst/>
          </a:prstGeom>
        </p:spPr>
      </p:pic>
      <p:sp>
        <p:nvSpPr>
          <p:cNvPr id="6" name="5 Rectángulo"/>
          <p:cNvSpPr/>
          <p:nvPr/>
        </p:nvSpPr>
        <p:spPr>
          <a:xfrm>
            <a:off x="4850921" y="3516566"/>
            <a:ext cx="6096000" cy="646331"/>
          </a:xfrm>
          <a:prstGeom prst="rect">
            <a:avLst/>
          </a:prstGeom>
        </p:spPr>
        <p:txBody>
          <a:bodyPr wrap="square">
            <a:spAutoFit/>
          </a:bodyPr>
          <a:lstStyle/>
          <a:p>
            <a:r>
              <a:rPr lang="es-MX" dirty="0" smtClean="0"/>
              <a:t/>
            </a:r>
            <a:br>
              <a:rPr lang="es-MX" dirty="0" smtClean="0"/>
            </a:br>
            <a:endParaRPr lang="es-ES" dirty="0"/>
          </a:p>
        </p:txBody>
      </p:sp>
      <p:pic>
        <p:nvPicPr>
          <p:cNvPr id="7" name="Imagen 15" descr="Patrón de fondo&#10;&#10;Descripción generada automáticamente">
            <a:extLst>
              <a:ext uri="{FF2B5EF4-FFF2-40B4-BE49-F238E27FC236}">
                <a16:creationId xmlns="" xmlns:a16="http://schemas.microsoft.com/office/drawing/2014/main" id="{0A9F46D5-F66C-60F6-7561-237C3AC7E5A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406216" cy="1431985"/>
          </a:xfrm>
          <a:prstGeom prst="rect">
            <a:avLst/>
          </a:prstGeom>
        </p:spPr>
      </p:pic>
      <p:sp>
        <p:nvSpPr>
          <p:cNvPr id="2055" name="Rectangle 7"/>
          <p:cNvSpPr>
            <a:spLocks noChangeArrowheads="1"/>
          </p:cNvSpPr>
          <p:nvPr/>
        </p:nvSpPr>
        <p:spPr bwMode="auto">
          <a:xfrm>
            <a:off x="347988" y="1439857"/>
            <a:ext cx="5362699"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solidFill>
                <a:srgbClr val="000000"/>
              </a:solidFill>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solidFill>
                <a:srgbClr val="000000"/>
              </a:solidFill>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Las</a:t>
            </a:r>
            <a:r>
              <a:rPr kumimoji="0" lang="es-ES"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Jornadas Juveniles de Investigación Social constituyen un encuentro presencial a desarrollarse en el mes de noviembre,  en el campus de la UNVM. Para ello proponemos un trabajo conjunto desde septiembre, en el cual los alumnos irán trabajando  los temas ya desarrollados en clase, para presentarlos en las Jornadas.</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Será un espacio para la exposición de aportes, actualización de conocimientos y debate de ideas entre colegios de la ciudad.</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13 CuadroTexto"/>
          <p:cNvSpPr txBox="1"/>
          <p:nvPr/>
        </p:nvSpPr>
        <p:spPr>
          <a:xfrm>
            <a:off x="6745857" y="1630391"/>
            <a:ext cx="4468483" cy="923330"/>
          </a:xfrm>
          <a:prstGeom prst="rect">
            <a:avLst/>
          </a:prstGeom>
          <a:noFill/>
        </p:spPr>
        <p:txBody>
          <a:bodyPr wrap="square" rtlCol="0">
            <a:spAutoFit/>
          </a:bodyPr>
          <a:lstStyle/>
          <a:p>
            <a:pPr>
              <a:buFont typeface="Arial" pitchFamily="34" charset="0"/>
              <a:buChar char="•"/>
            </a:pPr>
            <a:endParaRPr lang="es-MX" dirty="0" smtClean="0"/>
          </a:p>
          <a:p>
            <a:pPr>
              <a:buFont typeface="Arial" pitchFamily="34" charset="0"/>
              <a:buChar char="•"/>
            </a:pPr>
            <a:endParaRPr lang="es-MX" dirty="0" smtClean="0"/>
          </a:p>
          <a:p>
            <a:pPr>
              <a:buFont typeface="Arial" pitchFamily="34" charset="0"/>
              <a:buChar char="•"/>
            </a:pP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825625"/>
            <a:ext cx="9936192" cy="3548632"/>
          </a:xfrm>
        </p:spPr>
        <p:txBody>
          <a:bodyPr>
            <a:normAutofit fontScale="85000" lnSpcReduction="20000"/>
          </a:bodyPr>
          <a:lstStyle/>
          <a:p>
            <a:r>
              <a:rPr lang="es-MX" dirty="0" smtClean="0"/>
              <a:t>Vivencia de como se presentan y comparten avances de investigación en el nivel universitario. </a:t>
            </a:r>
          </a:p>
          <a:p>
            <a:r>
              <a:rPr lang="es-MX" dirty="0" smtClean="0"/>
              <a:t>Rescatar temas trabajados en clase para pensar un esbozo de investigación</a:t>
            </a:r>
          </a:p>
          <a:p>
            <a:r>
              <a:rPr lang="es-MX" dirty="0" smtClean="0"/>
              <a:t>Realizar un resumen </a:t>
            </a:r>
          </a:p>
          <a:p>
            <a:r>
              <a:rPr lang="es-MX" dirty="0" smtClean="0"/>
              <a:t>Inscribirse en la plataforma virtual Acta </a:t>
            </a:r>
            <a:r>
              <a:rPr lang="es-MX" dirty="0" smtClean="0"/>
              <a:t>Académica</a:t>
            </a:r>
          </a:p>
          <a:p>
            <a:pPr>
              <a:buNone/>
            </a:pPr>
            <a:r>
              <a:rPr lang="es-MX" sz="1900" dirty="0" smtClean="0">
                <a:hlinkClick r:id="rId2"/>
              </a:rPr>
              <a:t>https://www.aacademica.org/jornadasjuvenilesdeinvestigacionsocial2022</a:t>
            </a:r>
            <a:endParaRPr lang="es-MX" sz="1900" dirty="0" smtClean="0"/>
          </a:p>
          <a:p>
            <a:r>
              <a:rPr lang="es-MX" dirty="0" smtClean="0"/>
              <a:t>Subir en la plataforma virtual Acta Académica el resumen</a:t>
            </a:r>
          </a:p>
          <a:p>
            <a:r>
              <a:rPr lang="es-MX" dirty="0" smtClean="0"/>
              <a:t>Recibirán una devolución</a:t>
            </a:r>
          </a:p>
          <a:p>
            <a:r>
              <a:rPr lang="es-MX" dirty="0" smtClean="0"/>
              <a:t>Con guía del IAPCS de la UNVM elaborarán un poster, que enviarán por Acta Académica</a:t>
            </a:r>
          </a:p>
          <a:p>
            <a:endParaRPr lang="es-ES" dirty="0"/>
          </a:p>
        </p:txBody>
      </p:sp>
      <p:pic>
        <p:nvPicPr>
          <p:cNvPr id="4" name="Imagen 7" descr="Texto&#10;&#10;Descripción generada automáticamente con confianza media">
            <a:extLst>
              <a:ext uri="{FF2B5EF4-FFF2-40B4-BE49-F238E27FC236}">
                <a16:creationId xmlns="" xmlns:a16="http://schemas.microsoft.com/office/drawing/2014/main" id="{CFB78F32-C46F-5ADC-24D1-B78BCD34FB3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9543" y="426128"/>
            <a:ext cx="5911118" cy="1091954"/>
          </a:xfrm>
          <a:prstGeom prst="rect">
            <a:avLst/>
          </a:prstGeom>
        </p:spPr>
      </p:pic>
      <p:pic>
        <p:nvPicPr>
          <p:cNvPr id="5" name="Imagen 15" descr="Patrón de fondo&#10;&#10;Descripción generada automáticamente">
            <a:extLst>
              <a:ext uri="{FF2B5EF4-FFF2-40B4-BE49-F238E27FC236}">
                <a16:creationId xmlns="" xmlns:a16="http://schemas.microsoft.com/office/drawing/2014/main" id="{0A9F46D5-F66C-60F6-7561-237C3AC7E5A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406216" cy="1431985"/>
          </a:xfrm>
          <a:prstGeom prst="rect">
            <a:avLst/>
          </a:prstGeom>
        </p:spPr>
      </p:pic>
      <p:pic>
        <p:nvPicPr>
          <p:cNvPr id="6" name="Imagen 13">
            <a:extLst>
              <a:ext uri="{FF2B5EF4-FFF2-40B4-BE49-F238E27FC236}">
                <a16:creationId xmlns="" xmlns:a16="http://schemas.microsoft.com/office/drawing/2014/main" id="{40249FC7-EC46-B525-28A9-355793AB9C1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353016" y="6164562"/>
            <a:ext cx="7415310" cy="5071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7" descr="Texto&#10;&#10;Descripción generada automáticamente con confianza media">
            <a:extLst>
              <a:ext uri="{FF2B5EF4-FFF2-40B4-BE49-F238E27FC236}">
                <a16:creationId xmlns="" xmlns:a16="http://schemas.microsoft.com/office/drawing/2014/main" id="{CFB78F32-C46F-5ADC-24D1-B78BCD34FB3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74268" y="477885"/>
            <a:ext cx="5911118" cy="1091954"/>
          </a:xfrm>
          <a:prstGeom prst="rect">
            <a:avLst/>
          </a:prstGeom>
        </p:spPr>
      </p:pic>
      <p:pic>
        <p:nvPicPr>
          <p:cNvPr id="6" name="Imagen 13">
            <a:extLst>
              <a:ext uri="{FF2B5EF4-FFF2-40B4-BE49-F238E27FC236}">
                <a16:creationId xmlns="" xmlns:a16="http://schemas.microsoft.com/office/drawing/2014/main" id="{40249FC7-EC46-B525-28A9-355793AB9C19}"/>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646448" y="6221503"/>
            <a:ext cx="7415310" cy="507101"/>
          </a:xfrm>
          <a:prstGeom prst="rect">
            <a:avLst/>
          </a:prstGeom>
        </p:spPr>
      </p:pic>
      <p:pic>
        <p:nvPicPr>
          <p:cNvPr id="7" name="Imagen 15" descr="Patrón de fondo&#10;&#10;Descripción generada automáticamente">
            <a:extLst>
              <a:ext uri="{FF2B5EF4-FFF2-40B4-BE49-F238E27FC236}">
                <a16:creationId xmlns="" xmlns:a16="http://schemas.microsoft.com/office/drawing/2014/main" id="{0A9F46D5-F66C-60F6-7561-237C3AC7E5A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76851" cy="1328468"/>
          </a:xfrm>
          <a:prstGeom prst="rect">
            <a:avLst/>
          </a:prstGeom>
        </p:spPr>
      </p:pic>
      <p:sp>
        <p:nvSpPr>
          <p:cNvPr id="8" name="7 Rectángulo"/>
          <p:cNvSpPr/>
          <p:nvPr/>
        </p:nvSpPr>
        <p:spPr>
          <a:xfrm>
            <a:off x="3048000" y="2413338"/>
            <a:ext cx="6096000" cy="2031325"/>
          </a:xfrm>
          <a:prstGeom prst="rect">
            <a:avLst/>
          </a:prstGeom>
        </p:spPr>
        <p:txBody>
          <a:bodyPr>
            <a:spAutoFit/>
          </a:bodyPr>
          <a:lstStyle/>
          <a:p>
            <a:r>
              <a:rPr lang="es-MX" b="1" dirty="0" smtClean="0"/>
              <a:t>Metodología</a:t>
            </a:r>
            <a:endParaRPr lang="es-MX" dirty="0" smtClean="0"/>
          </a:p>
          <a:p>
            <a:pPr fontAlgn="base">
              <a:buFont typeface="Arial" pitchFamily="34" charset="0"/>
              <a:buChar char="•"/>
            </a:pPr>
            <a:r>
              <a:rPr lang="es-MX" dirty="0" smtClean="0"/>
              <a:t>Encuentros con supervisores, directivos y docentes de las áreas de incumbencia</a:t>
            </a:r>
          </a:p>
          <a:p>
            <a:pPr fontAlgn="base">
              <a:buFont typeface="Arial" pitchFamily="34" charset="0"/>
              <a:buChar char="•"/>
            </a:pPr>
            <a:r>
              <a:rPr lang="es-MX" dirty="0" smtClean="0"/>
              <a:t>Inscripción y envíos. </a:t>
            </a:r>
          </a:p>
          <a:p>
            <a:pPr fontAlgn="base">
              <a:buFont typeface="Arial" pitchFamily="34" charset="0"/>
              <a:buChar char="•"/>
            </a:pPr>
            <a:r>
              <a:rPr lang="es-MX" dirty="0" smtClean="0"/>
              <a:t>Evaluación  virtual de tutores.</a:t>
            </a:r>
          </a:p>
          <a:p>
            <a:pPr fontAlgn="base">
              <a:buFont typeface="Arial" pitchFamily="34" charset="0"/>
              <a:buChar char="•"/>
            </a:pPr>
            <a:r>
              <a:rPr lang="es-MX" dirty="0" smtClean="0"/>
              <a:t>Socialización / exposiciones ante jurados conformados por docentes, graduadas/os, investigadores, becarias/os CONICET. </a:t>
            </a:r>
            <a:endParaRPr lang="es-MX"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5" descr="Patrón de fondo&#10;&#10;Descripción generada automáticamente">
            <a:extLst>
              <a:ext uri="{FF2B5EF4-FFF2-40B4-BE49-F238E27FC236}">
                <a16:creationId xmlns="" xmlns:a16="http://schemas.microsoft.com/office/drawing/2014/main" id="{0A9F46D5-F66C-60F6-7561-237C3AC7E5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
            <a:ext cx="376851" cy="1328468"/>
          </a:xfrm>
          <a:prstGeom prst="rect">
            <a:avLst/>
          </a:prstGeom>
        </p:spPr>
      </p:pic>
      <p:pic>
        <p:nvPicPr>
          <p:cNvPr id="5" name="Imagen 7" descr="Texto&#10;&#10;Descripción generada automáticamente con confianza media">
            <a:extLst>
              <a:ext uri="{FF2B5EF4-FFF2-40B4-BE49-F238E27FC236}">
                <a16:creationId xmlns="" xmlns:a16="http://schemas.microsoft.com/office/drawing/2014/main" id="{CFB78F32-C46F-5ADC-24D1-B78BCD34FB3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74268" y="477885"/>
            <a:ext cx="5911118" cy="1091954"/>
          </a:xfrm>
          <a:prstGeom prst="rect">
            <a:avLst/>
          </a:prstGeom>
        </p:spPr>
      </p:pic>
      <p:pic>
        <p:nvPicPr>
          <p:cNvPr id="6" name="Imagen 13">
            <a:extLst>
              <a:ext uri="{FF2B5EF4-FFF2-40B4-BE49-F238E27FC236}">
                <a16:creationId xmlns="" xmlns:a16="http://schemas.microsoft.com/office/drawing/2014/main" id="{40249FC7-EC46-B525-28A9-355793AB9C1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08425" y="6074853"/>
            <a:ext cx="7415310" cy="507101"/>
          </a:xfrm>
          <a:prstGeom prst="rect">
            <a:avLst/>
          </a:prstGeom>
        </p:spPr>
      </p:pic>
      <p:pic>
        <p:nvPicPr>
          <p:cNvPr id="11" name="Picture 2"/>
          <p:cNvPicPr>
            <a:picLocks noGrp="1" noChangeAspect="1" noChangeArrowheads="1"/>
          </p:cNvPicPr>
          <p:nvPr>
            <p:ph idx="1"/>
          </p:nvPr>
        </p:nvPicPr>
        <p:blipFill>
          <a:blip r:embed="rId5"/>
          <a:srcRect/>
          <a:stretch>
            <a:fillRect/>
          </a:stretch>
        </p:blipFill>
        <p:spPr bwMode="auto">
          <a:xfrm>
            <a:off x="1779570" y="1523700"/>
            <a:ext cx="7821630" cy="435133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5" descr="Patrón de fondo&#10;&#10;Descripción generada automáticamente">
            <a:extLst>
              <a:ext uri="{FF2B5EF4-FFF2-40B4-BE49-F238E27FC236}">
                <a16:creationId xmlns="" xmlns:a16="http://schemas.microsoft.com/office/drawing/2014/main" id="{0A9F46D5-F66C-60F6-7561-237C3AC7E5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
            <a:ext cx="376851" cy="1328468"/>
          </a:xfrm>
          <a:prstGeom prst="rect">
            <a:avLst/>
          </a:prstGeom>
        </p:spPr>
      </p:pic>
      <p:pic>
        <p:nvPicPr>
          <p:cNvPr id="5" name="Imagen 7" descr="Texto&#10;&#10;Descripción generada automáticamente con confianza media">
            <a:extLst>
              <a:ext uri="{FF2B5EF4-FFF2-40B4-BE49-F238E27FC236}">
                <a16:creationId xmlns="" xmlns:a16="http://schemas.microsoft.com/office/drawing/2014/main" id="{CFB78F32-C46F-5ADC-24D1-B78BCD34FB3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05257" y="219093"/>
            <a:ext cx="5911118" cy="1091954"/>
          </a:xfrm>
          <a:prstGeom prst="rect">
            <a:avLst/>
          </a:prstGeom>
        </p:spPr>
      </p:pic>
      <p:pic>
        <p:nvPicPr>
          <p:cNvPr id="6" name="Imagen 13">
            <a:extLst>
              <a:ext uri="{FF2B5EF4-FFF2-40B4-BE49-F238E27FC236}">
                <a16:creationId xmlns="" xmlns:a16="http://schemas.microsoft.com/office/drawing/2014/main" id="{40249FC7-EC46-B525-28A9-355793AB9C1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08425" y="6074853"/>
            <a:ext cx="7415310" cy="507101"/>
          </a:xfrm>
          <a:prstGeom prst="rect">
            <a:avLst/>
          </a:prstGeom>
        </p:spPr>
      </p:pic>
      <p:pic>
        <p:nvPicPr>
          <p:cNvPr id="18434" name="Picture 2"/>
          <p:cNvPicPr>
            <a:picLocks noGrp="1" noChangeAspect="1" noChangeArrowheads="1"/>
          </p:cNvPicPr>
          <p:nvPr>
            <p:ph idx="1"/>
          </p:nvPr>
        </p:nvPicPr>
        <p:blipFill>
          <a:blip r:embed="rId5"/>
          <a:srcRect/>
          <a:stretch>
            <a:fillRect/>
          </a:stretch>
        </p:blipFill>
        <p:spPr bwMode="auto">
          <a:xfrm>
            <a:off x="2047170" y="1436688"/>
            <a:ext cx="7735710" cy="435133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5" descr="Patrón de fondo&#10;&#10;Descripción generada automáticamente">
            <a:extLst>
              <a:ext uri="{FF2B5EF4-FFF2-40B4-BE49-F238E27FC236}">
                <a16:creationId xmlns="" xmlns:a16="http://schemas.microsoft.com/office/drawing/2014/main" id="{0A9F46D5-F66C-60F6-7561-237C3AC7E5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
            <a:ext cx="376851" cy="1328468"/>
          </a:xfrm>
          <a:prstGeom prst="rect">
            <a:avLst/>
          </a:prstGeom>
        </p:spPr>
      </p:pic>
      <p:pic>
        <p:nvPicPr>
          <p:cNvPr id="5" name="Imagen 7" descr="Texto&#10;&#10;Descripción generada automáticamente con confianza media">
            <a:extLst>
              <a:ext uri="{FF2B5EF4-FFF2-40B4-BE49-F238E27FC236}">
                <a16:creationId xmlns="" xmlns:a16="http://schemas.microsoft.com/office/drawing/2014/main" id="{CFB78F32-C46F-5ADC-24D1-B78BCD34FB3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05257" y="219093"/>
            <a:ext cx="5911118" cy="1091954"/>
          </a:xfrm>
          <a:prstGeom prst="rect">
            <a:avLst/>
          </a:prstGeom>
        </p:spPr>
      </p:pic>
      <p:pic>
        <p:nvPicPr>
          <p:cNvPr id="6" name="Imagen 13">
            <a:extLst>
              <a:ext uri="{FF2B5EF4-FFF2-40B4-BE49-F238E27FC236}">
                <a16:creationId xmlns="" xmlns:a16="http://schemas.microsoft.com/office/drawing/2014/main" id="{40249FC7-EC46-B525-28A9-355793AB9C1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08425" y="6074853"/>
            <a:ext cx="7415310" cy="507101"/>
          </a:xfrm>
          <a:prstGeom prst="rect">
            <a:avLst/>
          </a:prstGeom>
        </p:spPr>
      </p:pic>
      <p:pic>
        <p:nvPicPr>
          <p:cNvPr id="19458" name="Picture 2"/>
          <p:cNvPicPr>
            <a:picLocks noGrp="1" noChangeAspect="1" noChangeArrowheads="1"/>
          </p:cNvPicPr>
          <p:nvPr>
            <p:ph idx="1"/>
          </p:nvPr>
        </p:nvPicPr>
        <p:blipFill>
          <a:blip r:embed="rId5"/>
          <a:srcRect/>
          <a:stretch>
            <a:fillRect/>
          </a:stretch>
        </p:blipFill>
        <p:spPr bwMode="auto">
          <a:xfrm>
            <a:off x="2084055" y="1639472"/>
            <a:ext cx="7221310" cy="4061987"/>
          </a:xfrm>
          <a:prstGeom prst="rect">
            <a:avLst/>
          </a:prstGeom>
          <a:noFill/>
          <a:ln w="9525">
            <a:noFill/>
            <a:miter lim="800000"/>
            <a:headEnd/>
            <a:tailEnd/>
          </a:ln>
          <a:effectLst/>
        </p:spPr>
      </p:pic>
      <p:sp>
        <p:nvSpPr>
          <p:cNvPr id="8" name="7 CuadroTexto"/>
          <p:cNvSpPr txBox="1"/>
          <p:nvPr/>
        </p:nvSpPr>
        <p:spPr>
          <a:xfrm>
            <a:off x="1102659" y="1129553"/>
            <a:ext cx="5746376" cy="369332"/>
          </a:xfrm>
          <a:prstGeom prst="rect">
            <a:avLst/>
          </a:prstGeom>
          <a:noFill/>
        </p:spPr>
        <p:txBody>
          <a:bodyPr wrap="square" rtlCol="0">
            <a:spAutoFit/>
          </a:bodyPr>
          <a:lstStyle/>
          <a:p>
            <a:r>
              <a:rPr lang="es-MX" dirty="0" smtClean="0"/>
              <a:t>Ejemplo de Publicación de trabajos en Acta Académica</a:t>
            </a:r>
            <a:endParaRPr lang="es-ES"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189</Words>
  <Application>Microsoft Office PowerPoint</Application>
  <PresentationFormat>Personalizado</PresentationFormat>
  <Paragraphs>34</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 Secundaria Córdoba</dc:creator>
  <cp:lastModifiedBy>gmansilla</cp:lastModifiedBy>
  <cp:revision>26</cp:revision>
  <dcterms:created xsi:type="dcterms:W3CDTF">2022-07-22T14:34:39Z</dcterms:created>
  <dcterms:modified xsi:type="dcterms:W3CDTF">2022-08-23T18:35:50Z</dcterms:modified>
</cp:coreProperties>
</file>